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</p:sldMasterIdLst>
  <p:notesMasterIdLst>
    <p:notesMasterId r:id="rId45"/>
  </p:notesMasterIdLst>
  <p:handoutMasterIdLst>
    <p:handoutMasterId r:id="rId46"/>
  </p:handoutMasterIdLst>
  <p:sldIdLst>
    <p:sldId id="359" r:id="rId2"/>
    <p:sldId id="280" r:id="rId3"/>
    <p:sldId id="317" r:id="rId4"/>
    <p:sldId id="336" r:id="rId5"/>
    <p:sldId id="275" r:id="rId6"/>
    <p:sldId id="334" r:id="rId7"/>
    <p:sldId id="344" r:id="rId8"/>
    <p:sldId id="340" r:id="rId9"/>
    <p:sldId id="310" r:id="rId10"/>
    <p:sldId id="339" r:id="rId11"/>
    <p:sldId id="341" r:id="rId12"/>
    <p:sldId id="342" r:id="rId13"/>
    <p:sldId id="331" r:id="rId14"/>
    <p:sldId id="319" r:id="rId15"/>
    <p:sldId id="278" r:id="rId16"/>
    <p:sldId id="343" r:id="rId17"/>
    <p:sldId id="332" r:id="rId18"/>
    <p:sldId id="333" r:id="rId19"/>
    <p:sldId id="323" r:id="rId20"/>
    <p:sldId id="277" r:id="rId21"/>
    <p:sldId id="322" r:id="rId22"/>
    <p:sldId id="286" r:id="rId23"/>
    <p:sldId id="324" r:id="rId24"/>
    <p:sldId id="287" r:id="rId25"/>
    <p:sldId id="326" r:id="rId26"/>
    <p:sldId id="284" r:id="rId27"/>
    <p:sldId id="325" r:id="rId28"/>
    <p:sldId id="279" r:id="rId29"/>
    <p:sldId id="327" r:id="rId30"/>
    <p:sldId id="296" r:id="rId31"/>
    <p:sldId id="298" r:id="rId32"/>
    <p:sldId id="328" r:id="rId33"/>
    <p:sldId id="346" r:id="rId34"/>
    <p:sldId id="299" r:id="rId35"/>
    <p:sldId id="329" r:id="rId36"/>
    <p:sldId id="297" r:id="rId37"/>
    <p:sldId id="295" r:id="rId38"/>
    <p:sldId id="330" r:id="rId39"/>
    <p:sldId id="300" r:id="rId40"/>
    <p:sldId id="309" r:id="rId41"/>
    <p:sldId id="311" r:id="rId42"/>
    <p:sldId id="338" r:id="rId43"/>
    <p:sldId id="302" r:id="rId44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81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16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CCE82-DC69-432C-BABD-63E5257FC9F5}" type="datetime1">
              <a:rPr lang="tr-TR" smtClean="0"/>
              <a:t>11.08.2021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F9922-981B-48BE-96E8-A46794BAA7ED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1124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142D3-BDF4-467D-910A-DF82338AE250}" type="datetime1">
              <a:rPr lang="tr-TR" smtClean="0"/>
              <a:pPr/>
              <a:t>11.08.2021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93B0CF2-7F87-4E02-A248-870047730F99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49582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22595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851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tr-TR" smtClean="0"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82891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tr-TR" smtClean="0"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65076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tr-TR" smtClean="0"/>
              <a:t>20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5149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tr-TR" smtClean="0"/>
              <a:t>28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6653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rtl="0"/>
            <a:fld id="{54DFDFD8-D7F7-4EA0-9E92-CC83D76048F5}" type="datetime1">
              <a:rPr lang="tr-TR" noProof="0" smtClean="0"/>
              <a:t>11.08.2021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rtl="0"/>
            <a:r>
              <a:rPr lang="tr-TR" noProof="0" dirty="0"/>
              <a:t>Alt bilgi ekle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  <p:cxnSp>
        <p:nvCxnSpPr>
          <p:cNvPr id="13" name="Düz Bağlayıcı 12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Bağlayıcı 13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903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193FE27-A740-43D0-8304-44C82B551D2A}" type="datetime1">
              <a:rPr lang="tr-TR" noProof="0" smtClean="0"/>
              <a:t>11.08.2021</a:t>
            </a:fld>
            <a:endParaRPr lang="tr-T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 dirty="0"/>
              <a:t>Alt bilgi ekle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0520888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193FE27-A740-43D0-8304-44C82B551D2A}" type="datetime1">
              <a:rPr lang="tr-TR" noProof="0" smtClean="0"/>
              <a:t>11.08.2021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 dirty="0"/>
              <a:t>Alt bilgi ekle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7291372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193FE27-A740-43D0-8304-44C82B551D2A}" type="datetime1">
              <a:rPr lang="tr-TR" noProof="0" smtClean="0"/>
              <a:t>11.08.2021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 dirty="0"/>
              <a:t>Alt bilgi ekle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4061048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193FE27-A740-43D0-8304-44C82B551D2A}" type="datetime1">
              <a:rPr lang="tr-TR" noProof="0" smtClean="0"/>
              <a:t>11.08.2021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 dirty="0"/>
              <a:t>Alt bilgi ekle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2731085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193FE27-A740-43D0-8304-44C82B551D2A}" type="datetime1">
              <a:rPr lang="tr-TR" noProof="0" smtClean="0"/>
              <a:t>11.08.2021</a:t>
            </a:fld>
            <a:endParaRPr lang="tr-TR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 dirty="0"/>
              <a:t>Alt bilgi ekle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5163416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193FE27-A740-43D0-8304-44C82B551D2A}" type="datetime1">
              <a:rPr lang="tr-TR" noProof="0" smtClean="0"/>
              <a:t>11.08.2021</a:t>
            </a:fld>
            <a:endParaRPr lang="tr-TR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pPr rtl="0"/>
            <a:r>
              <a:rPr lang="tr-TR" noProof="0" dirty="0"/>
              <a:t>Alt bilgi ekle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433886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pPr rtl="0"/>
            <a:fld id="{3193FE27-A740-43D0-8304-44C82B551D2A}" type="datetime1">
              <a:rPr lang="tr-TR" noProof="0" smtClean="0"/>
              <a:t>11.08.2021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 dirty="0"/>
              <a:t>Alt bilgi ekle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68771947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pPr rtl="0"/>
            <a:fld id="{1CA809C7-44CB-4DD0-BCDF-A52895BB0140}" type="datetime1">
              <a:rPr lang="tr-TR" noProof="0" smtClean="0"/>
              <a:t>11.08.2021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 dirty="0"/>
              <a:t>Alt bilgi ekle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92685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221F93F-375D-4AF0-AD0E-F019EB13F4AE}" type="datetime1">
              <a:rPr lang="tr-TR" noProof="0" smtClean="0"/>
              <a:t>11.08.2021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 dirty="0"/>
              <a:t>Alt bilgi ekle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747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193FE27-A740-43D0-8304-44C82B551D2A}" type="datetime1">
              <a:rPr lang="tr-TR" noProof="0" smtClean="0"/>
              <a:t>11.08.2021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 dirty="0"/>
              <a:t>Alt bilgi ekle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3270362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63EBEF9-3980-4384-80D3-EB4BD5F6AADC}" type="datetime1">
              <a:rPr lang="tr-TR" noProof="0" smtClean="0"/>
              <a:t>11.08.2021</a:t>
            </a:fld>
            <a:endParaRPr lang="tr-T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 dirty="0"/>
              <a:t>Alt bilgi ekle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04406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BF9A8E6-B37F-47AF-A703-2BCBC9943932}" type="datetime1">
              <a:rPr lang="tr-TR" noProof="0" smtClean="0"/>
              <a:t>11.08.2021</a:t>
            </a:fld>
            <a:endParaRPr lang="tr-TR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 dirty="0"/>
              <a:t>Alt bilgi ekle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1345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F71D90-410C-4B16-9BFD-EA0ECDF43110}" type="datetime1">
              <a:rPr lang="tr-TR" noProof="0" smtClean="0"/>
              <a:t>11.08.2021</a:t>
            </a:fld>
            <a:endParaRPr lang="tr-TR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 dirty="0"/>
              <a:t>Alt bilgi ekle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501559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B0A6C1C-4434-4E26-A555-54E57ED65A8F}" type="datetime1">
              <a:rPr lang="tr-TR" noProof="0" smtClean="0"/>
              <a:t>11.08.2021</a:t>
            </a:fld>
            <a:endParaRPr lang="tr-TR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 dirty="0"/>
              <a:t>Alt bilgi ekle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740534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193FE27-A740-43D0-8304-44C82B551D2A}" type="datetime1">
              <a:rPr lang="tr-TR" noProof="0" smtClean="0"/>
              <a:t>11.08.2021</a:t>
            </a:fld>
            <a:endParaRPr lang="tr-T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 dirty="0"/>
              <a:t>Alt bilgi ekle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5136568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r-TR" dirty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193FE27-A740-43D0-8304-44C82B551D2A}" type="datetime1">
              <a:rPr lang="tr-TR" noProof="0" smtClean="0"/>
              <a:t>11.08.2021</a:t>
            </a:fld>
            <a:endParaRPr lang="tr-T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 dirty="0"/>
              <a:t>Alt bilgi ekle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30112809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rtl="0"/>
            <a:fld id="{3193FE27-A740-43D0-8304-44C82B551D2A}" type="datetime1">
              <a:rPr lang="tr-TR" noProof="0" smtClean="0"/>
              <a:t>11.08.2021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rtl="0"/>
            <a:r>
              <a:rPr lang="tr-TR" noProof="0" dirty="0"/>
              <a:t>Alt bilgi ekle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057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  <p:sldLayoutId id="214748384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esapcini" TargetMode="External"/><Relationship Id="rId7" Type="http://schemas.openxmlformats.org/officeDocument/2006/relationships/hyperlink" Target="https://www.linkedin.com/company/hesapcini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youtube.com/channel/UClKF42WwP7UzGjtcXOpfx0g" TargetMode="External"/><Relationship Id="rId5" Type="http://schemas.openxmlformats.org/officeDocument/2006/relationships/hyperlink" Target="https://twitter.com/hesapcini" TargetMode="External"/><Relationship Id="rId4" Type="http://schemas.openxmlformats.org/officeDocument/2006/relationships/hyperlink" Target="https://www.instagram.com/hesapcini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2;p38">
            <a:extLst>
              <a:ext uri="{FF2B5EF4-FFF2-40B4-BE49-F238E27FC236}">
                <a16:creationId xmlns:a16="http://schemas.microsoft.com/office/drawing/2014/main" id="{978F7CBF-5B41-CF4A-BEA8-631B423DC97A}"/>
              </a:ext>
            </a:extLst>
          </p:cNvPr>
          <p:cNvSpPr txBox="1"/>
          <p:nvPr/>
        </p:nvSpPr>
        <p:spPr>
          <a:xfrm>
            <a:off x="2666894" y="1461414"/>
            <a:ext cx="740664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</a:pP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060234F-C40D-D64D-ABF2-EA640C76C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55" y="263557"/>
            <a:ext cx="3204000" cy="103022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0722AEC-7478-E44A-ABD9-BEFF6F281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52" y="1695446"/>
            <a:ext cx="10414000" cy="3962400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AC96CEA8-92B2-2547-B1CD-BB045B4487B8}"/>
              </a:ext>
            </a:extLst>
          </p:cNvPr>
          <p:cNvSpPr/>
          <p:nvPr/>
        </p:nvSpPr>
        <p:spPr>
          <a:xfrm>
            <a:off x="5202284" y="6315011"/>
            <a:ext cx="1861002" cy="40011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07.11.2019</a:t>
            </a:r>
          </a:p>
        </p:txBody>
      </p:sp>
    </p:spTree>
    <p:extLst>
      <p:ext uri="{BB962C8B-B14F-4D97-AF65-F5344CB8AC3E}">
        <p14:creationId xmlns:p14="http://schemas.microsoft.com/office/powerpoint/2010/main" val="718745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72000" y="720000"/>
            <a:ext cx="10440000" cy="900000"/>
          </a:xfrm>
        </p:spPr>
        <p:txBody>
          <a:bodyPr/>
          <a:lstStyle/>
          <a:p>
            <a:r>
              <a:rPr lang="tr-TR" sz="3200" dirty="0"/>
              <a:t>Özelliklerimiz </a:t>
            </a:r>
            <a:r>
              <a:rPr lang="tr-TR" sz="3200" dirty="0">
                <a:latin typeface="Arial Narrow" panose="020B0606020202030204" pitchFamily="34" charset="0"/>
              </a:rPr>
              <a:t>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00000" y="2266950"/>
            <a:ext cx="11202835" cy="4501172"/>
          </a:xfrm>
        </p:spPr>
        <p:txBody>
          <a:bodyPr>
            <a:noAutofit/>
          </a:bodyPr>
          <a:lstStyle/>
          <a:p>
            <a:r>
              <a:rPr lang="tr-TR" sz="1600" dirty="0"/>
              <a:t>Sınırsız Kullanıcı Ekleme</a:t>
            </a:r>
          </a:p>
          <a:p>
            <a:r>
              <a:rPr lang="tr-TR" sz="1600" dirty="0"/>
              <a:t>Sınırsız İşyeri Tanımlayabilme</a:t>
            </a:r>
          </a:p>
          <a:p>
            <a:r>
              <a:rPr lang="tr-TR" sz="1600" dirty="0"/>
              <a:t>Sınırsız Bölüm Tanımlayabilme</a:t>
            </a:r>
          </a:p>
          <a:p>
            <a:r>
              <a:rPr lang="tr-TR" sz="1600" dirty="0"/>
              <a:t>Sınırsız Ambar Depo Tanımlayabilme</a:t>
            </a:r>
          </a:p>
          <a:p>
            <a:r>
              <a:rPr lang="tr-TR" sz="1600" dirty="0"/>
              <a:t>Sınırsız Kasa-Banka Tanımlayabilme</a:t>
            </a:r>
          </a:p>
          <a:p>
            <a:r>
              <a:rPr lang="tr-TR" sz="1600" dirty="0"/>
              <a:t>Sınırsız Çek –Senet Tanımlayabilme</a:t>
            </a:r>
          </a:p>
          <a:p>
            <a:r>
              <a:rPr lang="tr-TR" sz="1600" dirty="0"/>
              <a:t>Bir malzeme için birden çok birim tanımlayabilme (adet, kutu, koli vb.)</a:t>
            </a:r>
          </a:p>
          <a:p>
            <a:r>
              <a:rPr lang="tr-TR" sz="1600" dirty="0"/>
              <a:t>Bir malzeme için sınırsız fiyat tanımlayabilme (Liste fiyatı, müşteriye özel fiyat, müşteri guruplarına özel fiyat vb.)</a:t>
            </a:r>
          </a:p>
          <a:p>
            <a:r>
              <a:rPr lang="tr-TR" sz="1600" dirty="0"/>
              <a:t>Malzemeler için negatif stok uyarıları ekleyebilme.</a:t>
            </a:r>
          </a:p>
          <a:p>
            <a:r>
              <a:rPr lang="tr-TR" sz="1600" dirty="0"/>
              <a:t>Tüm malzemeleri fiili ya da gerçek stok bilgilerini ile takip edebilme, </a:t>
            </a:r>
          </a:p>
          <a:p>
            <a:r>
              <a:rPr lang="tr-TR" sz="1600" dirty="0"/>
              <a:t>Malzemelere, carilere ve masraflara ait görseller ekleyebilme</a:t>
            </a:r>
          </a:p>
          <a:p>
            <a:r>
              <a:rPr lang="tr-TR" sz="1600" dirty="0"/>
              <a:t>E-Fatura, E- Arşiv ve E-İrsaliye kullanımı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1361ED0-2954-45A6-9244-37B4A8F39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9600" y="6308859"/>
            <a:ext cx="1119296" cy="45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16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00000" y="720000"/>
            <a:ext cx="10440000" cy="900000"/>
          </a:xfrm>
        </p:spPr>
        <p:txBody>
          <a:bodyPr/>
          <a:lstStyle/>
          <a:p>
            <a:r>
              <a:rPr lang="tr-TR" sz="3200" dirty="0"/>
              <a:t>Özelliklerimiz </a:t>
            </a:r>
            <a:r>
              <a:rPr lang="tr-TR" sz="3200" dirty="0">
                <a:latin typeface="Arial Narrow" panose="020B0606020202030204" pitchFamily="34" charset="0"/>
              </a:rPr>
              <a:t>?</a:t>
            </a:r>
            <a:endParaRPr lang="tr-TR" sz="32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1361ED0-2954-45A6-9244-37B4A8F39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9600" y="6308859"/>
            <a:ext cx="1119296" cy="459263"/>
          </a:xfrm>
          <a:prstGeom prst="rect">
            <a:avLst/>
          </a:prstGeom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900000" y="2249501"/>
            <a:ext cx="11177700" cy="43703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dirty="0"/>
              <a:t>Yabancı dil desteği</a:t>
            </a:r>
          </a:p>
          <a:p>
            <a:r>
              <a:rPr lang="tr-TR" sz="1600" dirty="0"/>
              <a:t>Dövizli kullanım özelliği </a:t>
            </a:r>
          </a:p>
          <a:p>
            <a:r>
              <a:rPr lang="tr-TR" sz="1600" dirty="0"/>
              <a:t>Her bir cari için ayrıntılı risk yönetimi yapabilme.</a:t>
            </a:r>
          </a:p>
          <a:p>
            <a:r>
              <a:rPr lang="tr-TR" sz="1600" dirty="0"/>
              <a:t>Alınan/verilen proforma fatura özelliği sayesinde tüm sipariş sürecinin tekliften satışa kadar yönetilebilme</a:t>
            </a:r>
          </a:p>
          <a:p>
            <a:r>
              <a:rPr lang="tr-TR" sz="1600" dirty="0"/>
              <a:t>Carilere farklı sevkiyat adresleri tanımlanarak, çok şubeli müşterileri tek yerden yönetebilme (Migros yeni mahalle, Migros Batıkent vb.)</a:t>
            </a:r>
          </a:p>
          <a:p>
            <a:r>
              <a:rPr lang="tr-TR" sz="1600" dirty="0"/>
              <a:t>Faturaları birden çok fatura türü (toptan, perakende, hizmet) olarak düzenleyerek ihtiyaca göre en hızlı faturayı oluşturabilme</a:t>
            </a:r>
          </a:p>
          <a:p>
            <a:r>
              <a:rPr lang="tr-TR" sz="1600" dirty="0"/>
              <a:t>Faturaları; vadeli (açık fatura), ödenmiş fatura (kapalı fatura) ve taksitli fatura olarak takip edebilme</a:t>
            </a:r>
          </a:p>
          <a:p>
            <a:r>
              <a:rPr lang="tr-TR" sz="1600" dirty="0"/>
              <a:t>Faturanın içinden tüm ödeme ve tahsilat araçları kullanılarak ödeme ve tahsilat yapabilme</a:t>
            </a:r>
          </a:p>
          <a:p>
            <a:r>
              <a:rPr lang="tr-TR" sz="1600" dirty="0"/>
              <a:t>Taksit modülü ile taksit oluşturabilme ve taksitleri yönetebilme</a:t>
            </a:r>
          </a:p>
          <a:p>
            <a:r>
              <a:rPr lang="tr-TR" sz="1600" dirty="0"/>
              <a:t>Ek donanım gerektirmeden, mobil cihazınızdan barkod kullanımına imkan sağlanması.</a:t>
            </a:r>
          </a:p>
          <a:p>
            <a:endParaRPr lang="tr-TR" sz="1600" dirty="0"/>
          </a:p>
          <a:p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955081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72000" y="720000"/>
            <a:ext cx="10440000" cy="900000"/>
          </a:xfrm>
        </p:spPr>
        <p:txBody>
          <a:bodyPr/>
          <a:lstStyle/>
          <a:p>
            <a:r>
              <a:rPr lang="tr-TR" sz="3200" dirty="0"/>
              <a:t>Özelliklerimiz </a:t>
            </a:r>
            <a:r>
              <a:rPr lang="tr-TR" sz="3200" dirty="0">
                <a:latin typeface="Arial Narrow" panose="020B0606020202030204" pitchFamily="34" charset="0"/>
              </a:rPr>
              <a:t>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00000" y="2295524"/>
            <a:ext cx="11177700" cy="4448175"/>
          </a:xfrm>
        </p:spPr>
        <p:txBody>
          <a:bodyPr>
            <a:noAutofit/>
          </a:bodyPr>
          <a:lstStyle/>
          <a:p>
            <a:r>
              <a:rPr lang="tr-TR" sz="1600" dirty="0"/>
              <a:t>İçe – dışa aktar yöntemiyle verilerin kolayca Hesapcini’ne ya da bilgisayara aktarma</a:t>
            </a:r>
          </a:p>
          <a:p>
            <a:r>
              <a:rPr lang="tr-TR" sz="1600" dirty="0"/>
              <a:t>Satış sipariş faturalarının, parçalı ya da toplu olacak şekilde düzenleyebilme</a:t>
            </a:r>
          </a:p>
          <a:p>
            <a:r>
              <a:rPr lang="tr-TR" sz="1600" dirty="0"/>
              <a:t>Personellere ait maaş ve prim ödemeleri, maaş tahakkukları ve personele ait tüm hareketleri ayrıntılı olarak takip edebilme</a:t>
            </a:r>
          </a:p>
          <a:p>
            <a:r>
              <a:rPr lang="tr-TR" sz="1600" dirty="0"/>
              <a:t>İşletmeye ait tüm masrafları etkin bir şekilde yönetebilme</a:t>
            </a:r>
          </a:p>
          <a:p>
            <a:r>
              <a:rPr lang="tr-TR" sz="1600" dirty="0"/>
              <a:t>Stok takibinde stok fişleri (Üretimden giriş, fire, sarf, sayım ve transfer) ile stokların hızlı bir şekilde takip edilebilmesi</a:t>
            </a:r>
          </a:p>
          <a:p>
            <a:r>
              <a:rPr lang="tr-TR" sz="1600" dirty="0"/>
              <a:t>Sipariş, irsaliye ve fatura arasında tam entegrasyonu ile siparişten sevkiyata kadar tüm süreçlere hakim olma</a:t>
            </a:r>
          </a:p>
          <a:p>
            <a:r>
              <a:rPr lang="tr-TR" sz="1600" dirty="0"/>
              <a:t>Ayrıntılı Raporlama modülü ile tüm hareketleri takip edebilme (Tek ekrandan günlük, haftalık ve aylık gelir gider durumunu kontrol edebilme)</a:t>
            </a:r>
          </a:p>
          <a:p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330111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72000" y="720000"/>
            <a:ext cx="10440000" cy="900000"/>
          </a:xfrm>
        </p:spPr>
        <p:txBody>
          <a:bodyPr anchor="ctr" anchorCtr="0">
            <a:noAutofit/>
          </a:bodyPr>
          <a:lstStyle/>
          <a:p>
            <a:br>
              <a:rPr lang="tr-TR" sz="3200" dirty="0"/>
            </a:br>
            <a:r>
              <a:rPr lang="tr-TR" sz="3200" dirty="0"/>
              <a:t>Firma Durumu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23315" y="2766252"/>
            <a:ext cx="5190532" cy="3447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 </a:t>
            </a:r>
          </a:p>
          <a:p>
            <a:r>
              <a:rPr lang="tr-TR" sz="2000" dirty="0"/>
              <a:t>Firma durumu ekranında bulunan hızlı işlemler menüsü sayesinde bütün işlemler tek tıkla yapılabilir.</a:t>
            </a:r>
          </a:p>
          <a:p>
            <a:endParaRPr lang="tr-TR" sz="2000" dirty="0"/>
          </a:p>
          <a:p>
            <a:r>
              <a:rPr lang="tr-TR" sz="2000" dirty="0"/>
              <a:t>Tek ekrandan günlük, haftalık ve aylık gelir gider durumu kontrol edilebilir.</a:t>
            </a:r>
          </a:p>
          <a:p>
            <a:endParaRPr lang="tr-TR" sz="2000" dirty="0"/>
          </a:p>
        </p:txBody>
      </p:sp>
      <p:pic>
        <p:nvPicPr>
          <p:cNvPr id="6" name="Resim 5"/>
          <p:cNvPicPr/>
          <p:nvPr/>
        </p:nvPicPr>
        <p:blipFill rotWithShape="1">
          <a:blip r:embed="rId2"/>
          <a:srcRect t="6889" b="3632"/>
          <a:stretch/>
        </p:blipFill>
        <p:spPr>
          <a:xfrm>
            <a:off x="641124" y="2601546"/>
            <a:ext cx="6158523" cy="3814885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71361ED0-2954-45A6-9244-37B4A8F39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1650" y="6259666"/>
            <a:ext cx="1299612" cy="50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79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71361ED0-2954-45A6-9244-37B4A8F39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2201" y="6228862"/>
            <a:ext cx="1379061" cy="534702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28C6888B-DB39-461F-AD01-8DA95CA48FC5}"/>
              </a:ext>
            </a:extLst>
          </p:cNvPr>
          <p:cNvSpPr txBox="1"/>
          <p:nvPr/>
        </p:nvSpPr>
        <p:spPr>
          <a:xfrm>
            <a:off x="8648040" y="3552456"/>
            <a:ext cx="278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Hesapcini ile müşteri ve tedarikçilerinize ait tüm bilgiler kontrol altında.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65DD4F46-756A-4D1E-8D7A-7CDC4DCB17A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81800" y="2555191"/>
            <a:ext cx="7416800" cy="4056282"/>
          </a:xfrm>
          <a:prstGeom prst="rect">
            <a:avLst/>
          </a:prstGeom>
        </p:spPr>
      </p:pic>
      <p:sp>
        <p:nvSpPr>
          <p:cNvPr id="9" name="Başlık 2">
            <a:extLst>
              <a:ext uri="{FF2B5EF4-FFF2-40B4-BE49-F238E27FC236}">
                <a16:creationId xmlns:a16="http://schemas.microsoft.com/office/drawing/2014/main" id="{988AA5A3-44CC-42BF-9A5F-E29FA9B32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00" y="720000"/>
            <a:ext cx="10440000" cy="900000"/>
          </a:xfrm>
        </p:spPr>
        <p:txBody>
          <a:bodyPr rtlCol="0"/>
          <a:lstStyle/>
          <a:p>
            <a:pPr rtl="0"/>
            <a:r>
              <a:rPr lang="tr-TR" sz="1800" dirty="0"/>
              <a:t>Modüllerimiz</a:t>
            </a:r>
            <a:br>
              <a:rPr lang="tr-TR" sz="1800" dirty="0"/>
            </a:br>
            <a:r>
              <a:rPr lang="tr-TR" dirty="0"/>
              <a:t>Müşteri-Tedarikçi</a:t>
            </a:r>
          </a:p>
        </p:txBody>
      </p:sp>
    </p:spTree>
    <p:extLst>
      <p:ext uri="{BB962C8B-B14F-4D97-AF65-F5344CB8AC3E}">
        <p14:creationId xmlns:p14="http://schemas.microsoft.com/office/powerpoint/2010/main" val="3584370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972000" y="720000"/>
            <a:ext cx="10440000" cy="900000"/>
          </a:xfrm>
        </p:spPr>
        <p:txBody>
          <a:bodyPr rtlCol="0"/>
          <a:lstStyle/>
          <a:p>
            <a:pPr rtl="0"/>
            <a:r>
              <a:rPr lang="tr-TR" sz="1800" dirty="0"/>
              <a:t>Modüllerimiz</a:t>
            </a:r>
            <a:br>
              <a:rPr lang="tr-TR" sz="1800" dirty="0"/>
            </a:br>
            <a:r>
              <a:rPr lang="tr-TR" dirty="0"/>
              <a:t>Müşteri-Tedarikçi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1361ED0-2954-45A6-9244-37B4A8F39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6281514"/>
            <a:ext cx="1243262" cy="482049"/>
          </a:xfrm>
          <a:prstGeom prst="rect">
            <a:avLst/>
          </a:prstGeom>
        </p:spPr>
      </p:pic>
      <p:sp>
        <p:nvSpPr>
          <p:cNvPr id="7" name="İçerik Yer Tutucusu 4"/>
          <p:cNvSpPr>
            <a:spLocks noGrp="1"/>
          </p:cNvSpPr>
          <p:nvPr>
            <p:ph idx="1"/>
          </p:nvPr>
        </p:nvSpPr>
        <p:spPr>
          <a:xfrm>
            <a:off x="900000" y="2617103"/>
            <a:ext cx="10974819" cy="3338023"/>
          </a:xfrm>
        </p:spPr>
        <p:txBody>
          <a:bodyPr>
            <a:normAutofit fontScale="92500" lnSpcReduction="20000"/>
          </a:bodyPr>
          <a:lstStyle/>
          <a:p>
            <a:r>
              <a:rPr lang="tr-TR" dirty="0">
                <a:solidFill>
                  <a:schemeClr val="tx1"/>
                </a:solidFill>
              </a:rPr>
              <a:t>Hesapcini, müşteri ve tedarikçilere ait her türlü bilginin sisteme girilmesini ve düzenlenmesini sağlar. </a:t>
            </a:r>
          </a:p>
          <a:p>
            <a:pPr marL="0" indent="0">
              <a:buNone/>
            </a:pPr>
            <a:endParaRPr lang="tr-TR" dirty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Carilere ait borç ve alacak gibi önemli bilgiler görüntülenebilir ve geçmiş işlemler kontrol edilebilir.</a:t>
            </a:r>
          </a:p>
          <a:p>
            <a:endParaRPr lang="tr-TR" dirty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Cari ekstre alanında, cari hesap üzerinden yapılan tüm işlemler görüntülenir. İstenmesi durumunda cari ekstresi e-posta olarak gönderilebilir ya da yazdırılabilir. </a:t>
            </a:r>
          </a:p>
          <a:p>
            <a:endParaRPr lang="tr-TR" dirty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Her bir cari için risk limiti oluşturulabilir. Bu sayede beklenmedik hiçbir problemle karşı karşıya kalınmaz.</a:t>
            </a:r>
            <a:br>
              <a:rPr lang="tr-TR" dirty="0">
                <a:solidFill>
                  <a:schemeClr val="tx1"/>
                </a:solidFill>
              </a:rPr>
            </a:br>
            <a:endParaRPr lang="tr-TR" dirty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Farklı teslimat adresleri oluşturulabilir ve böylelikle sevkiyatlar daha kolay bir şekilde yönetilebilir.</a:t>
            </a:r>
          </a:p>
          <a:p>
            <a:endParaRPr lang="tr-TR" dirty="0">
              <a:solidFill>
                <a:srgbClr val="FF0000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4880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7441073" y="3441700"/>
            <a:ext cx="4119678" cy="3416300"/>
          </a:xfrm>
        </p:spPr>
        <p:txBody>
          <a:bodyPr/>
          <a:lstStyle/>
          <a:p>
            <a:r>
              <a:rPr lang="tr-TR" dirty="0"/>
              <a:t>Hızlı işlem menüsü, müşteri ile tedarikçilere ait tüm işlemlerin tek panel üzerinden yönetilmesini sağlar. </a:t>
            </a:r>
          </a:p>
        </p:txBody>
      </p:sp>
      <p:pic>
        <p:nvPicPr>
          <p:cNvPr id="6" name="İçerik Yer Tutucusu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29983" y="2581836"/>
            <a:ext cx="6385434" cy="3780543"/>
          </a:xfrm>
          <a:prstGeom prst="rect">
            <a:avLst/>
          </a:prstGeom>
        </p:spPr>
      </p:pic>
      <p:sp>
        <p:nvSpPr>
          <p:cNvPr id="7" name="Başlık 2">
            <a:extLst>
              <a:ext uri="{FF2B5EF4-FFF2-40B4-BE49-F238E27FC236}">
                <a16:creationId xmlns:a16="http://schemas.microsoft.com/office/drawing/2014/main" id="{26043082-FD75-4410-BBEC-78CD686D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00" y="720000"/>
            <a:ext cx="10440000" cy="900000"/>
          </a:xfrm>
        </p:spPr>
        <p:txBody>
          <a:bodyPr rtlCol="0"/>
          <a:lstStyle/>
          <a:p>
            <a:pPr rtl="0"/>
            <a:r>
              <a:rPr lang="tr-TR" sz="1800" dirty="0"/>
              <a:t>Modüllerimiz</a:t>
            </a:r>
            <a:br>
              <a:rPr lang="tr-TR" sz="1800" dirty="0"/>
            </a:br>
            <a:r>
              <a:rPr lang="tr-TR" dirty="0"/>
              <a:t>Müşteri-Tedarikçi</a:t>
            </a:r>
          </a:p>
        </p:txBody>
      </p:sp>
    </p:spTree>
    <p:extLst>
      <p:ext uri="{BB962C8B-B14F-4D97-AF65-F5344CB8AC3E}">
        <p14:creationId xmlns:p14="http://schemas.microsoft.com/office/powerpoint/2010/main" val="1085932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72000" y="720000"/>
            <a:ext cx="10440000" cy="900000"/>
          </a:xfrm>
        </p:spPr>
        <p:txBody>
          <a:bodyPr/>
          <a:lstStyle/>
          <a:p>
            <a:r>
              <a:rPr lang="tr-TR" sz="1800" dirty="0"/>
              <a:t>Modüllerimiz</a:t>
            </a:r>
            <a:br>
              <a:rPr lang="tr-TR" sz="1800" dirty="0"/>
            </a:br>
            <a:r>
              <a:rPr lang="tr-TR" dirty="0"/>
              <a:t>Ürün ve Hizmet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230675" y="3188873"/>
            <a:ext cx="4310743" cy="3468701"/>
          </a:xfrm>
        </p:spPr>
        <p:txBody>
          <a:bodyPr/>
          <a:lstStyle/>
          <a:p>
            <a:r>
              <a:rPr lang="tr-TR" dirty="0"/>
              <a:t>Sistem içerisine ürün ve hizmet eklerken hiçbir sınır yok. </a:t>
            </a:r>
          </a:p>
          <a:p>
            <a:endParaRPr lang="tr-TR" dirty="0"/>
          </a:p>
          <a:p>
            <a:r>
              <a:rPr lang="tr-TR" dirty="0"/>
              <a:t>İçe – dışa aktar yöntemiyle ürünler kolayca Hesapcini’ne ya da bilgisayarınıza aktarılır.</a:t>
            </a:r>
          </a:p>
          <a:p>
            <a:endParaRPr lang="tr-TR" dirty="0"/>
          </a:p>
        </p:txBody>
      </p:sp>
      <p:pic>
        <p:nvPicPr>
          <p:cNvPr id="4" name="Resim 3"/>
          <p:cNvPicPr/>
          <p:nvPr/>
        </p:nvPicPr>
        <p:blipFill rotWithShape="1">
          <a:blip r:embed="rId2"/>
          <a:srcRect l="1" t="6558" r="514" b="4209"/>
          <a:stretch/>
        </p:blipFill>
        <p:spPr bwMode="auto">
          <a:xfrm>
            <a:off x="713604" y="2512679"/>
            <a:ext cx="6147227" cy="38958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71361ED0-2954-45A6-9244-37B4A8F39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2201" y="6228862"/>
            <a:ext cx="1379061" cy="53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50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00000" y="2674043"/>
            <a:ext cx="10824455" cy="3407229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Ürün ve hizmetler için sınırsız alış ve satış fiyatı oluşturmak mümkündür. </a:t>
            </a:r>
          </a:p>
          <a:p>
            <a:endParaRPr lang="tr-TR" dirty="0"/>
          </a:p>
          <a:p>
            <a:r>
              <a:rPr lang="tr-TR" dirty="0"/>
              <a:t>Ürünlere ait fiili ya da gerçek stok bilgileri girilebilir, stok uyarı bilgisi oluşturulabilir. Böylelikle siparişlerde yaşanabilecek tüm olumsuz durumların önüne geçilmektedir. </a:t>
            </a:r>
          </a:p>
          <a:p>
            <a:endParaRPr lang="tr-TR" dirty="0"/>
          </a:p>
          <a:p>
            <a:r>
              <a:rPr lang="tr-TR" dirty="0"/>
              <a:t>Ürünlere ait görseller sistem içerisine kaydedilebilir.</a:t>
            </a:r>
          </a:p>
          <a:p>
            <a:endParaRPr lang="tr-TR" dirty="0"/>
          </a:p>
          <a:p>
            <a:r>
              <a:rPr lang="tr-TR" dirty="0"/>
              <a:t>Stokta bulunan ve bulunmayan ürünlerin her biri ayrı ayrı görüntülenebilir.</a:t>
            </a:r>
          </a:p>
          <a:p>
            <a:endParaRPr lang="tr-TR" dirty="0"/>
          </a:p>
          <a:p>
            <a:r>
              <a:rPr lang="tr-TR" dirty="0"/>
              <a:t>Her bir ürün için ayrı ayrı birim setleri oluşturulabilir.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1361ED0-2954-45A6-9244-37B4A8F39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0914" y="6247748"/>
            <a:ext cx="1330348" cy="515815"/>
          </a:xfrm>
          <a:prstGeom prst="rect">
            <a:avLst/>
          </a:prstGeom>
        </p:spPr>
      </p:pic>
      <p:sp>
        <p:nvSpPr>
          <p:cNvPr id="7" name="Unvan 1">
            <a:extLst>
              <a:ext uri="{FF2B5EF4-FFF2-40B4-BE49-F238E27FC236}">
                <a16:creationId xmlns:a16="http://schemas.microsoft.com/office/drawing/2014/main" id="{9CF56234-4019-47A6-94FE-EE156469C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00" y="720000"/>
            <a:ext cx="10440000" cy="900000"/>
          </a:xfrm>
        </p:spPr>
        <p:txBody>
          <a:bodyPr/>
          <a:lstStyle/>
          <a:p>
            <a:r>
              <a:rPr lang="tr-TR" sz="1800" dirty="0"/>
              <a:t>Modüllerimiz</a:t>
            </a:r>
            <a:br>
              <a:rPr lang="tr-TR" sz="1800" dirty="0"/>
            </a:br>
            <a:r>
              <a:rPr lang="tr-TR" dirty="0"/>
              <a:t>Ürün ve Hizmet</a:t>
            </a:r>
          </a:p>
        </p:txBody>
      </p:sp>
    </p:spTree>
    <p:extLst>
      <p:ext uri="{BB962C8B-B14F-4D97-AF65-F5344CB8AC3E}">
        <p14:creationId xmlns:p14="http://schemas.microsoft.com/office/powerpoint/2010/main" val="1792763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72000" y="720000"/>
            <a:ext cx="10440000" cy="900000"/>
          </a:xfrm>
        </p:spPr>
        <p:txBody>
          <a:bodyPr/>
          <a:lstStyle/>
          <a:p>
            <a:r>
              <a:rPr lang="tr-TR" sz="1800" dirty="0"/>
              <a:t>Modüllerimiz</a:t>
            </a:r>
            <a:br>
              <a:rPr lang="tr-TR" sz="1800" dirty="0"/>
            </a:br>
            <a:r>
              <a:rPr lang="tr-TR" dirty="0"/>
              <a:t>Satış – Alış Faturaları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74048" y="2675554"/>
            <a:ext cx="4118707" cy="3081215"/>
          </a:xfrm>
        </p:spPr>
        <p:txBody>
          <a:bodyPr/>
          <a:lstStyle/>
          <a:p>
            <a:endParaRPr lang="tr-TR" sz="2000" dirty="0"/>
          </a:p>
          <a:p>
            <a:endParaRPr lang="tr-TR" sz="2000" dirty="0"/>
          </a:p>
          <a:p>
            <a:r>
              <a:rPr lang="tr-TR" sz="2000" dirty="0"/>
              <a:t>Alış ve satış faturaları hızlı ve kolay bir şekilde oluşturabilirken, faturalara ait detaylı raporlara da Hesapcini ile ulaşılabilir. </a:t>
            </a:r>
            <a:endParaRPr lang="tr-TR" dirty="0"/>
          </a:p>
        </p:txBody>
      </p:sp>
      <p:pic>
        <p:nvPicPr>
          <p:cNvPr id="4" name="Resim 3"/>
          <p:cNvPicPr/>
          <p:nvPr/>
        </p:nvPicPr>
        <p:blipFill>
          <a:blip r:embed="rId2"/>
          <a:stretch>
            <a:fillRect/>
          </a:stretch>
        </p:blipFill>
        <p:spPr>
          <a:xfrm>
            <a:off x="654784" y="2375877"/>
            <a:ext cx="6604001" cy="405813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71361ED0-2954-45A6-9244-37B4A8F39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369" y="6275454"/>
            <a:ext cx="1258893" cy="48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6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972000" y="720000"/>
            <a:ext cx="10440000" cy="900000"/>
          </a:xfrm>
        </p:spPr>
        <p:txBody>
          <a:bodyPr rtlCol="0"/>
          <a:lstStyle/>
          <a:p>
            <a:pPr rtl="0"/>
            <a:r>
              <a:rPr lang="tr-TR" sz="3200" dirty="0"/>
              <a:t>Hesapcini Hakkında</a:t>
            </a:r>
            <a:r>
              <a:rPr lang="tr-TR" sz="3200" dirty="0"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60375" y="2343631"/>
            <a:ext cx="11434509" cy="4067138"/>
          </a:xfrm>
        </p:spPr>
        <p:txBody>
          <a:bodyPr rtlCol="0">
            <a:normAutofit fontScale="92500" lnSpcReduction="20000"/>
          </a:bodyPr>
          <a:lstStyle/>
          <a:p>
            <a:r>
              <a:rPr lang="tr-TR" dirty="0">
                <a:solidFill>
                  <a:schemeClr val="tx1"/>
                </a:solidFill>
              </a:rPr>
              <a:t>Hesapcini Yazılım A.Ş., 2005 yılında kurulan BARKOSOFT Bilişimin </a:t>
            </a:r>
            <a:r>
              <a:rPr lang="tr-TR" dirty="0" err="1">
                <a:solidFill>
                  <a:schemeClr val="tx1"/>
                </a:solidFill>
              </a:rPr>
              <a:t>fintech</a:t>
            </a:r>
            <a:r>
              <a:rPr lang="tr-TR" dirty="0">
                <a:solidFill>
                  <a:schemeClr val="tx1"/>
                </a:solidFill>
              </a:rPr>
              <a:t> ve muhasebe yazılımları alanında uzmanlaşmış teknoloji şirketidir.  </a:t>
            </a:r>
          </a:p>
          <a:p>
            <a:endParaRPr lang="tr-TR" dirty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Mersin Teknoloji Geliştirme Bölgesi’nde Ar-Ge faaliyetlerini yürütmektedir.</a:t>
            </a:r>
          </a:p>
          <a:p>
            <a:endParaRPr lang="tr-TR" dirty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BARKOSOFT, ürettiği yüksek teknoloji odaklı çözümler ile bugüne kadar 2.000’in üzerinde müşteride başarılı projelere imza atmıştır. </a:t>
            </a:r>
          </a:p>
          <a:p>
            <a:endParaRPr lang="tr-TR" dirty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14 yıldır kurumsal iş yönetim yazılımları alanında çalışmalar yapan ekibimizin detaylı çalışmaları sonucunda ise Hesapcini platformu ortaya çıkmıştır.</a:t>
            </a:r>
          </a:p>
          <a:p>
            <a:pPr marL="0" indent="0">
              <a:buNone/>
            </a:pPr>
            <a:endParaRPr lang="tr-TR" dirty="0">
              <a:solidFill>
                <a:schemeClr val="tx1"/>
              </a:solidFill>
            </a:endParaRPr>
          </a:p>
          <a:p>
            <a:r>
              <a:rPr lang="tr-TR" dirty="0" err="1">
                <a:solidFill>
                  <a:schemeClr val="tx1"/>
                </a:solidFill>
              </a:rPr>
              <a:t>Hesapcini’nin</a:t>
            </a:r>
            <a:r>
              <a:rPr lang="tr-TR" dirty="0">
                <a:solidFill>
                  <a:schemeClr val="tx1"/>
                </a:solidFill>
              </a:rPr>
              <a:t> en önemli özelliği küçük ve orta ölçekli işletmeler için sadeleştirilmiş yapısı ve kolay kullanılabilen bir bulut tabanlı ön muhasebe yazılımı olmasıdır.</a:t>
            </a:r>
          </a:p>
          <a:p>
            <a:endParaRPr lang="tr-TR" dirty="0">
              <a:solidFill>
                <a:schemeClr val="tx1"/>
              </a:solidFill>
            </a:endParaRPr>
          </a:p>
          <a:p>
            <a:pPr rtl="0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AutoShape 2" descr="https://app.hesapcini.com/assets/img/imghesapcini/dashboard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1361ED0-2954-45A6-9244-37B4A8F39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7523" y="6346092"/>
            <a:ext cx="1314968" cy="37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70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900000" y="2625969"/>
            <a:ext cx="10925908" cy="3689303"/>
          </a:xfrm>
        </p:spPr>
        <p:txBody>
          <a:bodyPr rtlCol="0">
            <a:normAutofit fontScale="92500" lnSpcReduction="10000"/>
          </a:bodyPr>
          <a:lstStyle/>
          <a:p>
            <a:r>
              <a:rPr lang="tr-TR" dirty="0"/>
              <a:t>Faturalarda</a:t>
            </a:r>
            <a:r>
              <a:rPr lang="tr-TR" b="1" dirty="0"/>
              <a:t> yerli </a:t>
            </a:r>
            <a:r>
              <a:rPr lang="tr-TR" dirty="0"/>
              <a:t>ve </a:t>
            </a:r>
            <a:r>
              <a:rPr lang="tr-TR" b="1" dirty="0"/>
              <a:t>yabancı para birimleri </a:t>
            </a:r>
            <a:r>
              <a:rPr lang="tr-TR" dirty="0"/>
              <a:t>ile </a:t>
            </a:r>
            <a:r>
              <a:rPr lang="tr-TR" b="1" dirty="0"/>
              <a:t>vade takibi </a:t>
            </a:r>
            <a:r>
              <a:rPr lang="tr-TR" dirty="0"/>
              <a:t>yapılabilir.</a:t>
            </a:r>
          </a:p>
          <a:p>
            <a:endParaRPr lang="tr-TR" dirty="0"/>
          </a:p>
          <a:p>
            <a:r>
              <a:rPr lang="tr-TR" dirty="0"/>
              <a:t>Geciken tahsilat ve ödemelerin takibi etkin bir şekilde yapılabilir. </a:t>
            </a:r>
          </a:p>
          <a:p>
            <a:r>
              <a:rPr lang="tr-TR" dirty="0"/>
              <a:t>Hesapcini ile diğer tüm fatura ve fişlerde olduğu gibi, toptan veya perakende satış faturaları için de </a:t>
            </a:r>
            <a:r>
              <a:rPr lang="tr-TR" b="1" dirty="0"/>
              <a:t>özelleştirilebilir şablonlar </a:t>
            </a:r>
            <a:r>
              <a:rPr lang="tr-TR" dirty="0"/>
              <a:t>oluşturulabilir.</a:t>
            </a:r>
          </a:p>
          <a:p>
            <a:endParaRPr lang="tr-TR" dirty="0"/>
          </a:p>
          <a:p>
            <a:r>
              <a:rPr lang="tr-TR" dirty="0"/>
              <a:t>Faturaların, müşterilerin farklı adreslerine gönderilebilmesi için </a:t>
            </a:r>
            <a:r>
              <a:rPr lang="tr-TR" b="1" dirty="0"/>
              <a:t>çoklu teslimat adresi </a:t>
            </a:r>
            <a:r>
              <a:rPr lang="tr-TR" dirty="0"/>
              <a:t>özelliği kullanılabilir. </a:t>
            </a:r>
          </a:p>
          <a:p>
            <a:endParaRPr lang="tr-TR" dirty="0"/>
          </a:p>
          <a:p>
            <a:r>
              <a:rPr lang="tr-TR" dirty="0"/>
              <a:t>Faturalar </a:t>
            </a:r>
            <a:r>
              <a:rPr lang="tr-TR" b="1" dirty="0"/>
              <a:t>kategorilerine </a:t>
            </a:r>
            <a:r>
              <a:rPr lang="tr-TR" dirty="0"/>
              <a:t>göre ayırmak mümkündür. Bu sayede </a:t>
            </a:r>
            <a:r>
              <a:rPr lang="tr-TR" b="1" dirty="0"/>
              <a:t>filtreleme</a:t>
            </a:r>
            <a:r>
              <a:rPr lang="tr-TR" dirty="0"/>
              <a:t> ve </a:t>
            </a:r>
            <a:r>
              <a:rPr lang="tr-TR" b="1" dirty="0"/>
              <a:t>raporlama</a:t>
            </a:r>
            <a:r>
              <a:rPr lang="tr-TR" dirty="0"/>
              <a:t> işlemleri daha kolay bir şekilde yapılabilmektedir.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1361ED0-2954-45A6-9244-37B4A8F39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231" y="6315272"/>
            <a:ext cx="1103664" cy="452849"/>
          </a:xfrm>
          <a:prstGeom prst="rect">
            <a:avLst/>
          </a:prstGeom>
        </p:spPr>
      </p:pic>
      <p:sp>
        <p:nvSpPr>
          <p:cNvPr id="7" name="Unvan 1">
            <a:extLst>
              <a:ext uri="{FF2B5EF4-FFF2-40B4-BE49-F238E27FC236}">
                <a16:creationId xmlns:a16="http://schemas.microsoft.com/office/drawing/2014/main" id="{D6BE9EC2-F040-480D-A3B5-7CB3157D4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00" y="720000"/>
            <a:ext cx="10440000" cy="900000"/>
          </a:xfrm>
        </p:spPr>
        <p:txBody>
          <a:bodyPr/>
          <a:lstStyle/>
          <a:p>
            <a:r>
              <a:rPr lang="tr-TR" sz="1800" dirty="0"/>
              <a:t>Modüllerimiz</a:t>
            </a:r>
            <a:br>
              <a:rPr lang="tr-TR" sz="1800" dirty="0"/>
            </a:br>
            <a:r>
              <a:rPr lang="tr-TR" dirty="0"/>
              <a:t>Satış – Alış Faturaları</a:t>
            </a:r>
          </a:p>
        </p:txBody>
      </p:sp>
    </p:spTree>
    <p:extLst>
      <p:ext uri="{BB962C8B-B14F-4D97-AF65-F5344CB8AC3E}">
        <p14:creationId xmlns:p14="http://schemas.microsoft.com/office/powerpoint/2010/main" val="1419453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72000" y="720000"/>
            <a:ext cx="10440000" cy="900000"/>
          </a:xfrm>
        </p:spPr>
        <p:txBody>
          <a:bodyPr/>
          <a:lstStyle/>
          <a:p>
            <a:br>
              <a:rPr lang="tr-TR" sz="1800" dirty="0"/>
            </a:br>
            <a:r>
              <a:rPr lang="tr-TR" sz="1800" dirty="0"/>
              <a:t>Modüllerimiz</a:t>
            </a:r>
            <a:br>
              <a:rPr lang="tr-TR" sz="1800" dirty="0"/>
            </a:br>
            <a:r>
              <a:rPr lang="tr-TR" dirty="0"/>
              <a:t>Kasalar</a:t>
            </a:r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7205785" y="3055816"/>
            <a:ext cx="4517291" cy="3260969"/>
          </a:xfrm>
        </p:spPr>
        <p:txBody>
          <a:bodyPr/>
          <a:lstStyle/>
          <a:p>
            <a:r>
              <a:rPr lang="tr-TR" dirty="0"/>
              <a:t>Hesapcini’nde kasa oluştururken hiçbir sınır bulunmaz. </a:t>
            </a:r>
          </a:p>
          <a:p>
            <a:endParaRPr lang="tr-TR" dirty="0"/>
          </a:p>
          <a:p>
            <a:r>
              <a:rPr lang="tr-TR" dirty="0"/>
              <a:t>Tek tıkla kasadan ödeme ve tahsilat yapma imkânı</a:t>
            </a:r>
          </a:p>
          <a:p>
            <a:endParaRPr lang="tr-TR" dirty="0"/>
          </a:p>
          <a:p>
            <a:r>
              <a:rPr lang="tr-TR" dirty="0"/>
              <a:t>Nakit işlemlerine dair tüm hareketler bu modülden yönetilebilir. </a:t>
            </a:r>
          </a:p>
        </p:txBody>
      </p:sp>
      <p:pic>
        <p:nvPicPr>
          <p:cNvPr id="8" name="İçerik Yer Tutucusu 3"/>
          <p:cNvPicPr>
            <a:picLocks/>
          </p:cNvPicPr>
          <p:nvPr/>
        </p:nvPicPr>
        <p:blipFill rotWithShape="1">
          <a:blip r:embed="rId2"/>
          <a:srcRect l="1" t="6558" r="514" b="4011"/>
          <a:stretch/>
        </p:blipFill>
        <p:spPr bwMode="auto">
          <a:xfrm>
            <a:off x="634792" y="2571262"/>
            <a:ext cx="6242746" cy="37455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856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72000" y="720000"/>
            <a:ext cx="10440000" cy="900000"/>
          </a:xfrm>
        </p:spPr>
        <p:txBody>
          <a:bodyPr/>
          <a:lstStyle/>
          <a:p>
            <a:r>
              <a:rPr lang="tr-TR" sz="1800" dirty="0"/>
              <a:t>Modüllerimiz</a:t>
            </a:r>
            <a:br>
              <a:rPr lang="tr-TR" dirty="0"/>
            </a:br>
            <a:r>
              <a:rPr lang="tr-TR" dirty="0"/>
              <a:t>Bankalar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69635" y="3070054"/>
            <a:ext cx="5251700" cy="3465234"/>
          </a:xfrm>
        </p:spPr>
        <p:txBody>
          <a:bodyPr>
            <a:normAutofit fontScale="70000" lnSpcReduction="20000"/>
          </a:bodyPr>
          <a:lstStyle/>
          <a:p>
            <a:r>
              <a:rPr lang="tr-TR" sz="2300" dirty="0"/>
              <a:t>Banka hesaplarının sisteme tanıtılması ile birlikte bu hesaplar üzerinden yapılan tüm tahsilat ya da ödeme bilgileri kaydedilebilir. </a:t>
            </a:r>
          </a:p>
          <a:p>
            <a:endParaRPr lang="tr-TR" sz="2300" dirty="0"/>
          </a:p>
          <a:p>
            <a:r>
              <a:rPr lang="tr-TR" sz="2300" dirty="0"/>
              <a:t>Hesapcini, banka hesapları arasında hızlı işlem yapılmasına olanak tanır.</a:t>
            </a:r>
          </a:p>
          <a:p>
            <a:endParaRPr lang="tr-TR" sz="2300" dirty="0"/>
          </a:p>
          <a:p>
            <a:r>
              <a:rPr lang="tr-TR" sz="2300" dirty="0"/>
              <a:t>Sınırsız sayıda banka hesabı oluşturabilir. Tek ekrandan pos ve kredi kartı hesapları kontrol edilebilir. 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1361ED0-2954-45A6-9244-37B4A8F39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3767" y="6307014"/>
            <a:ext cx="1177495" cy="456549"/>
          </a:xfrm>
          <a:prstGeom prst="rect">
            <a:avLst/>
          </a:prstGeom>
        </p:spPr>
      </p:pic>
      <p:pic>
        <p:nvPicPr>
          <p:cNvPr id="5" name="Resim 4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" y="2508738"/>
            <a:ext cx="6088185" cy="419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07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72000" y="720000"/>
            <a:ext cx="10440000" cy="900000"/>
          </a:xfrm>
        </p:spPr>
        <p:txBody>
          <a:bodyPr/>
          <a:lstStyle/>
          <a:p>
            <a:br>
              <a:rPr lang="tr-TR" sz="1800" dirty="0"/>
            </a:br>
            <a:r>
              <a:rPr lang="tr-TR" sz="1800" dirty="0"/>
              <a:t>Modüllerimiz</a:t>
            </a:r>
            <a:br>
              <a:rPr lang="tr-TR" dirty="0"/>
            </a:br>
            <a:r>
              <a:rPr lang="tr-TR" dirty="0"/>
              <a:t>Çek- Senet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739410" y="2685209"/>
            <a:ext cx="3884246" cy="2416906"/>
          </a:xfrm>
        </p:spPr>
        <p:txBody>
          <a:bodyPr>
            <a:normAutofit/>
          </a:bodyPr>
          <a:lstStyle/>
          <a:p>
            <a:endParaRPr lang="tr-TR" sz="2000" dirty="0"/>
          </a:p>
          <a:p>
            <a:endParaRPr lang="tr-TR" sz="2000" dirty="0"/>
          </a:p>
          <a:p>
            <a:r>
              <a:rPr lang="tr-TR" sz="2000" dirty="0"/>
              <a:t>Hesapcini’ne çek-senet eklemede hiçbir sınır yok. </a:t>
            </a:r>
          </a:p>
        </p:txBody>
      </p:sp>
      <p:pic>
        <p:nvPicPr>
          <p:cNvPr id="4" name="Resim 3"/>
          <p:cNvPicPr/>
          <p:nvPr/>
        </p:nvPicPr>
        <p:blipFill rotWithShape="1">
          <a:blip r:embed="rId2"/>
          <a:srcRect t="6558" b="3613"/>
          <a:stretch/>
        </p:blipFill>
        <p:spPr bwMode="auto">
          <a:xfrm>
            <a:off x="826853" y="2554580"/>
            <a:ext cx="6494585" cy="3876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71361ED0-2954-45A6-9244-37B4A8F39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3767" y="6307014"/>
            <a:ext cx="1177495" cy="4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98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72000" y="720000"/>
            <a:ext cx="10440000" cy="900000"/>
          </a:xfrm>
        </p:spPr>
        <p:txBody>
          <a:bodyPr/>
          <a:lstStyle/>
          <a:p>
            <a:r>
              <a:rPr lang="tr-TR" sz="1800" dirty="0"/>
              <a:t>Modüllerimiz</a:t>
            </a:r>
            <a:br>
              <a:rPr lang="tr-TR" sz="1800" dirty="0"/>
            </a:br>
            <a:r>
              <a:rPr lang="tr-TR" dirty="0"/>
              <a:t>Çek Senet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00000" y="2708648"/>
            <a:ext cx="9939319" cy="3684338"/>
          </a:xfrm>
        </p:spPr>
        <p:txBody>
          <a:bodyPr>
            <a:normAutofit/>
          </a:bodyPr>
          <a:lstStyle/>
          <a:p>
            <a:r>
              <a:rPr lang="tr-TR" dirty="0"/>
              <a:t>Müşteri ve tedarikçiler arasında gerçekleşen tüm çek-senet hareketleri sisteme kaydedilebilir. </a:t>
            </a:r>
          </a:p>
          <a:p>
            <a:r>
              <a:rPr lang="tr-TR" dirty="0"/>
              <a:t>Hesapcini içerisine sınırsız sayıda çek-senet girişi yapmak ve tüm bunların tek ekrandan yönetilmesini sağlamak mümkündür. </a:t>
            </a:r>
          </a:p>
          <a:p>
            <a:r>
              <a:rPr lang="tr-TR" dirty="0"/>
              <a:t>Çek senet işlemleri ile ilgili detaylı raporlara ulaşılabilir. </a:t>
            </a:r>
          </a:p>
          <a:p>
            <a:r>
              <a:rPr lang="tr-TR" dirty="0"/>
              <a:t>Firma çeki ya da ciro edilmiş çek gibi farklı özelliklere sahip çekler de Hesapcini’ne kaydedilebilir.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1361ED0-2954-45A6-9244-37B4A8F39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215" y="6245152"/>
            <a:ext cx="1337048" cy="51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73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72000" y="720000"/>
            <a:ext cx="10440000" cy="900000"/>
          </a:xfrm>
        </p:spPr>
        <p:txBody>
          <a:bodyPr/>
          <a:lstStyle/>
          <a:p>
            <a:r>
              <a:rPr lang="tr-TR" sz="1800" dirty="0"/>
              <a:t>Modüllerimiz</a:t>
            </a:r>
            <a:br>
              <a:rPr lang="tr-TR" dirty="0"/>
            </a:br>
            <a:r>
              <a:rPr lang="tr-TR" dirty="0"/>
              <a:t>Sipariş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782943" y="2524369"/>
            <a:ext cx="3712308" cy="3417277"/>
          </a:xfrm>
        </p:spPr>
        <p:txBody>
          <a:bodyPr/>
          <a:lstStyle/>
          <a:p>
            <a:endParaRPr lang="tr-TR" sz="2000" dirty="0"/>
          </a:p>
          <a:p>
            <a:endParaRPr lang="tr-TR" sz="2000" dirty="0"/>
          </a:p>
          <a:p>
            <a:r>
              <a:rPr lang="tr-TR" sz="2000" dirty="0"/>
              <a:t>Siparişleri yönetmek Hesapcini ile hiç olmadığı kadar kolay. </a:t>
            </a:r>
          </a:p>
          <a:p>
            <a:endParaRPr lang="tr-TR" dirty="0"/>
          </a:p>
        </p:txBody>
      </p:sp>
      <p:pic>
        <p:nvPicPr>
          <p:cNvPr id="4" name="Resim 3"/>
          <p:cNvPicPr/>
          <p:nvPr/>
        </p:nvPicPr>
        <p:blipFill rotWithShape="1">
          <a:blip r:embed="rId2"/>
          <a:srcRect t="6956" b="4015"/>
          <a:stretch/>
        </p:blipFill>
        <p:spPr bwMode="auto">
          <a:xfrm>
            <a:off x="617416" y="2524369"/>
            <a:ext cx="6244492" cy="3868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71361ED0-2954-45A6-9244-37B4A8F39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3767" y="6307014"/>
            <a:ext cx="1177495" cy="4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19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72000" y="720000"/>
            <a:ext cx="10440000" cy="900000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r>
              <a:rPr lang="tr-TR" sz="2000" dirty="0"/>
              <a:t>Modüllerimiz </a:t>
            </a:r>
            <a:br>
              <a:rPr lang="tr-TR" dirty="0"/>
            </a:br>
            <a:r>
              <a:rPr lang="tr-TR" sz="4000" dirty="0"/>
              <a:t>Sipariş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00000" y="2646947"/>
            <a:ext cx="9729537" cy="3697705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Hesapcini sipariş yönetimi sayesinde, müşterilerden alınan ya da tedarikçilere verilen siparişler aktif olarak görüntülenebilmektedir. </a:t>
            </a:r>
          </a:p>
          <a:p>
            <a:endParaRPr lang="tr-TR" dirty="0"/>
          </a:p>
          <a:p>
            <a:r>
              <a:rPr lang="tr-TR" dirty="0"/>
              <a:t>Hesapcini ile siparişler kolay bir şekilde sisteme kaydedilebilir. Aynı zamanda hızlı bir şekilde stok kontrolü yaparak siparişin zamanında onaylanması ya da reddedilmesi gibi işlemler yapılabilir. </a:t>
            </a:r>
          </a:p>
          <a:p>
            <a:endParaRPr lang="tr-TR" dirty="0"/>
          </a:p>
          <a:p>
            <a:r>
              <a:rPr lang="tr-TR" dirty="0"/>
              <a:t>Hesapcini sipariş modülü ile müşterilerden alınan siparişler tek tıkla faturaya dönüştürülür.</a:t>
            </a:r>
          </a:p>
          <a:p>
            <a:endParaRPr lang="tr-TR" dirty="0"/>
          </a:p>
          <a:p>
            <a:r>
              <a:rPr lang="tr-TR" dirty="0"/>
              <a:t>Stokta var olan ürünler hızlı bir şekilde sevk edilirken, stokta olmayan ürünler için parçalı sevkiyat özelliğini kullanabilir. Stokta olmayan ürünlerin temin edilmesi durumunda, sipariş anında sevk edilebilir durumuna getirilebilir. 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1361ED0-2954-45A6-9244-37B4A8F39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259" y="6237550"/>
            <a:ext cx="1416108" cy="54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51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72000" y="720000"/>
            <a:ext cx="10440000" cy="900000"/>
          </a:xfrm>
        </p:spPr>
        <p:txBody>
          <a:bodyPr/>
          <a:lstStyle/>
          <a:p>
            <a:r>
              <a:rPr lang="tr-TR" sz="1800" dirty="0"/>
              <a:t>Modüllerimiz</a:t>
            </a:r>
            <a:br>
              <a:rPr lang="tr-TR" dirty="0"/>
            </a:br>
            <a:r>
              <a:rPr lang="tr-TR" dirty="0"/>
              <a:t>Stok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028685" y="2430586"/>
            <a:ext cx="3759200" cy="3448538"/>
          </a:xfrm>
        </p:spPr>
        <p:txBody>
          <a:bodyPr/>
          <a:lstStyle/>
          <a:p>
            <a:endParaRPr lang="tr-TR" sz="2000" dirty="0"/>
          </a:p>
          <a:p>
            <a:pPr marL="0" indent="0">
              <a:buNone/>
            </a:pPr>
            <a:endParaRPr lang="tr-TR" sz="2000" dirty="0"/>
          </a:p>
          <a:p>
            <a:r>
              <a:rPr lang="tr-TR" sz="2000" dirty="0"/>
              <a:t>Firmanızda bulunan tüm ambar ve depo stoklarını rahatlıkla yönetin.</a:t>
            </a:r>
          </a:p>
          <a:p>
            <a:endParaRPr lang="tr-TR" dirty="0"/>
          </a:p>
        </p:txBody>
      </p:sp>
      <p:pic>
        <p:nvPicPr>
          <p:cNvPr id="4" name="Resim 3"/>
          <p:cNvPicPr/>
          <p:nvPr/>
        </p:nvPicPr>
        <p:blipFill rotWithShape="1">
          <a:blip r:embed="rId2"/>
          <a:srcRect t="6159" b="3608"/>
          <a:stretch/>
        </p:blipFill>
        <p:spPr bwMode="auto">
          <a:xfrm>
            <a:off x="781539" y="2597202"/>
            <a:ext cx="6533661" cy="37723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71361ED0-2954-45A6-9244-37B4A8F39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3767" y="6307014"/>
            <a:ext cx="1177495" cy="4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78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972000" y="720000"/>
            <a:ext cx="10440000" cy="900000"/>
          </a:xfrm>
        </p:spPr>
        <p:txBody>
          <a:bodyPr rtlCol="0"/>
          <a:lstStyle/>
          <a:p>
            <a:pPr rtl="0"/>
            <a:r>
              <a:rPr lang="tr-TR" sz="1800" dirty="0"/>
              <a:t>Modüllerimiz</a:t>
            </a:r>
            <a:br>
              <a:rPr lang="tr-TR" sz="1800" dirty="0"/>
            </a:br>
            <a:r>
              <a:rPr lang="tr-TR" dirty="0"/>
              <a:t>Stok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900000" y="2727750"/>
            <a:ext cx="11074400" cy="3696676"/>
          </a:xfrm>
        </p:spPr>
        <p:txBody>
          <a:bodyPr rtlCol="0">
            <a:normAutofit/>
          </a:bodyPr>
          <a:lstStyle/>
          <a:p>
            <a:r>
              <a:rPr lang="tr-TR" dirty="0"/>
              <a:t>Hesapcini, firmanıza bağlı depolarınızda hangi üründen ne kadar miktar kaldığını görebileceğiniz, stok giriş – çıkış işlemlerini tek panel üzerinden yapabileceğiniz ve faturalandırabileceğiniz bir programdır.</a:t>
            </a:r>
          </a:p>
          <a:p>
            <a:endParaRPr lang="tr-TR" dirty="0"/>
          </a:p>
          <a:p>
            <a:r>
              <a:rPr lang="tr-TR" dirty="0"/>
              <a:t>Ürünün fiili ya da gerçek stok bilgisi tek bir panel üzerinde görüntülenebilir.</a:t>
            </a:r>
          </a:p>
          <a:p>
            <a:endParaRPr lang="tr-TR" dirty="0"/>
          </a:p>
          <a:p>
            <a:r>
              <a:rPr lang="tr-TR" dirty="0"/>
              <a:t>Firmaya ait merkez depo dışındaki farklı şube, farklı ambar ve fabrika tanımlamalarını yapılabilir.</a:t>
            </a:r>
          </a:p>
          <a:p>
            <a:endParaRPr lang="tr-TR" dirty="0"/>
          </a:p>
          <a:p>
            <a:r>
              <a:rPr lang="tr-TR" dirty="0"/>
              <a:t>Her bir ürün için kritik stok seviyesi belirlenebilir, farklı depolarda bulunan ürünlere ait stok miktarları da tek bir ekrandan görüntülenebilir.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1361ED0-2954-45A6-9244-37B4A8F39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1304" y="6361722"/>
            <a:ext cx="1279958" cy="49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6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41383" y="2505809"/>
            <a:ext cx="3275013" cy="3018692"/>
          </a:xfrm>
        </p:spPr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Hesapcini ile personel bilgilerini anında ve ayrıntılı bir şekilde görüntülemek mümkündür. </a:t>
            </a:r>
          </a:p>
          <a:p>
            <a:endParaRPr lang="tr-TR" dirty="0"/>
          </a:p>
        </p:txBody>
      </p:sp>
      <p:pic>
        <p:nvPicPr>
          <p:cNvPr id="4" name="Resim 3"/>
          <p:cNvPicPr/>
          <p:nvPr/>
        </p:nvPicPr>
        <p:blipFill>
          <a:blip r:embed="rId2"/>
          <a:stretch>
            <a:fillRect/>
          </a:stretch>
        </p:blipFill>
        <p:spPr>
          <a:xfrm>
            <a:off x="781407" y="2505809"/>
            <a:ext cx="6689969" cy="410307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71361ED0-2954-45A6-9244-37B4A8F39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3767" y="6307014"/>
            <a:ext cx="1177495" cy="456549"/>
          </a:xfrm>
          <a:prstGeom prst="rect">
            <a:avLst/>
          </a:prstGeom>
        </p:spPr>
      </p:pic>
      <p:sp>
        <p:nvSpPr>
          <p:cNvPr id="8" name="Unvan 1">
            <a:extLst>
              <a:ext uri="{FF2B5EF4-FFF2-40B4-BE49-F238E27FC236}">
                <a16:creationId xmlns:a16="http://schemas.microsoft.com/office/drawing/2014/main" id="{8401C6F5-4DDA-4B2F-A6D5-DB7C54310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00" y="720000"/>
            <a:ext cx="10440000" cy="900000"/>
          </a:xfrm>
        </p:spPr>
        <p:txBody>
          <a:bodyPr/>
          <a:lstStyle/>
          <a:p>
            <a:r>
              <a:rPr lang="tr-TR" sz="1800" dirty="0"/>
              <a:t>Modüllerimiz</a:t>
            </a:r>
            <a:br>
              <a:rPr lang="tr-TR" dirty="0"/>
            </a:br>
            <a:r>
              <a:rPr lang="tr-TR" dirty="0"/>
              <a:t>Personel</a:t>
            </a:r>
          </a:p>
        </p:txBody>
      </p:sp>
    </p:spTree>
    <p:extLst>
      <p:ext uri="{BB962C8B-B14F-4D97-AF65-F5344CB8AC3E}">
        <p14:creationId xmlns:p14="http://schemas.microsoft.com/office/powerpoint/2010/main" val="1371441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972000" y="720000"/>
            <a:ext cx="10440000" cy="900000"/>
          </a:xfrm>
        </p:spPr>
        <p:txBody>
          <a:bodyPr rtlCol="0"/>
          <a:lstStyle/>
          <a:p>
            <a:r>
              <a:rPr lang="tr-TR" sz="3200" dirty="0">
                <a:latin typeface="Arial Rounded MT Bold" panose="020F0704030504030204" pitchFamily="34" charset="0"/>
              </a:rPr>
              <a:t>ERP Deneyimlerimiz</a:t>
            </a:r>
            <a:r>
              <a:rPr lang="tr-TR" dirty="0"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4" name="AutoShape 2" descr="https://app.hesapcini.com/assets/img/imghesapcini/dashboard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5" name="AutoShape 4" descr="https://app.hesapcini.com/assets/img/imghesapcini/dashboard/Logo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graphicFrame>
        <p:nvGraphicFramePr>
          <p:cNvPr id="13" name="Tablo 12">
            <a:extLst>
              <a:ext uri="{FF2B5EF4-FFF2-40B4-BE49-F238E27FC236}">
                <a16:creationId xmlns:a16="http://schemas.microsoft.com/office/drawing/2014/main" id="{58A47329-5235-4EEC-B7B1-AF3226F18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59007"/>
              </p:ext>
            </p:extLst>
          </p:nvPr>
        </p:nvGraphicFramePr>
        <p:xfrm>
          <a:off x="1696922" y="2599145"/>
          <a:ext cx="9075852" cy="349367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68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8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8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8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3418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3418">
                <a:tc rowSpan="3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3418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3418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Metin kutusu 13">
            <a:extLst>
              <a:ext uri="{FF2B5EF4-FFF2-40B4-BE49-F238E27FC236}">
                <a16:creationId xmlns:a16="http://schemas.microsoft.com/office/drawing/2014/main" id="{21BE3CAD-D49D-4C4D-90B4-0E2F3648309C}"/>
              </a:ext>
            </a:extLst>
          </p:cNvPr>
          <p:cNvSpPr txBox="1"/>
          <p:nvPr/>
        </p:nvSpPr>
        <p:spPr>
          <a:xfrm>
            <a:off x="1883548" y="4360033"/>
            <a:ext cx="1748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Çalışılan Ticari Yazılımlar: </a:t>
            </a:r>
            <a:endParaRPr lang="tr-TR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0087657-E61E-4BB6-BF67-BC9AB9840F49}"/>
              </a:ext>
            </a:extLst>
          </p:cNvPr>
          <p:cNvSpPr txBox="1"/>
          <p:nvPr/>
        </p:nvSpPr>
        <p:spPr>
          <a:xfrm>
            <a:off x="1761673" y="2705457"/>
            <a:ext cx="226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Çözüm Ortağı Olunan Firmalar</a:t>
            </a:r>
            <a:endParaRPr lang="tr-TR" dirty="0"/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FAA39F00-BBA7-405C-88B4-9C8B98C148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516" y="2833285"/>
            <a:ext cx="1562817" cy="576000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5DBBCE44-BDA4-4464-9191-AB67855915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4185" y="2833285"/>
            <a:ext cx="1440000" cy="575485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999F0F01-ACB7-4D57-9F8D-B3B1A4160C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466" y="2760517"/>
            <a:ext cx="1066576" cy="684000"/>
          </a:xfrm>
          <a:prstGeom prst="rect">
            <a:avLst/>
          </a:prstGeom>
        </p:spPr>
      </p:pic>
      <p:sp>
        <p:nvSpPr>
          <p:cNvPr id="19" name="Metin kutusu 18">
            <a:extLst>
              <a:ext uri="{FF2B5EF4-FFF2-40B4-BE49-F238E27FC236}">
                <a16:creationId xmlns:a16="http://schemas.microsoft.com/office/drawing/2014/main" id="{E354850B-8966-4BCA-ABDE-ED1606EEADE8}"/>
              </a:ext>
            </a:extLst>
          </p:cNvPr>
          <p:cNvSpPr txBox="1"/>
          <p:nvPr/>
        </p:nvSpPr>
        <p:spPr>
          <a:xfrm>
            <a:off x="4897141" y="3816491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/>
              <a:t>A1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AD1956A4-FB55-4A2F-A515-11D3804DEAEB}"/>
              </a:ext>
            </a:extLst>
          </p:cNvPr>
          <p:cNvSpPr txBox="1"/>
          <p:nvPr/>
        </p:nvSpPr>
        <p:spPr>
          <a:xfrm>
            <a:off x="6691405" y="3808406"/>
            <a:ext cx="1622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/>
              <a:t>IBM As/400 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CEF070A2-07F7-40E5-AA4A-1E1D36C0AB2D}"/>
              </a:ext>
            </a:extLst>
          </p:cNvPr>
          <p:cNvSpPr txBox="1"/>
          <p:nvPr/>
        </p:nvSpPr>
        <p:spPr>
          <a:xfrm>
            <a:off x="9113805" y="3848569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/>
              <a:t>LOGO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5CC075B1-5EB4-4110-831F-CD45DC9AB3BA}"/>
              </a:ext>
            </a:extLst>
          </p:cNvPr>
          <p:cNvSpPr txBox="1"/>
          <p:nvPr/>
        </p:nvSpPr>
        <p:spPr>
          <a:xfrm>
            <a:off x="4413516" y="4588340"/>
            <a:ext cx="1821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err="1"/>
              <a:t>Rebel</a:t>
            </a:r>
            <a:r>
              <a:rPr lang="tr-TR" sz="2000" b="1" dirty="0"/>
              <a:t> / Ertem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4BEC7635-E726-4813-ADAF-C07BC006EAA7}"/>
              </a:ext>
            </a:extLst>
          </p:cNvPr>
          <p:cNvSpPr txBox="1"/>
          <p:nvPr/>
        </p:nvSpPr>
        <p:spPr>
          <a:xfrm>
            <a:off x="9228492" y="4577389"/>
            <a:ext cx="867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/>
              <a:t>Mikro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8969E7F8-778F-4A2D-819A-FD0FBD79317A}"/>
              </a:ext>
            </a:extLst>
          </p:cNvPr>
          <p:cNvSpPr txBox="1"/>
          <p:nvPr/>
        </p:nvSpPr>
        <p:spPr>
          <a:xfrm>
            <a:off x="4634248" y="5499124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err="1"/>
              <a:t>Netsim</a:t>
            </a:r>
            <a:endParaRPr lang="tr-TR" sz="2000" b="1" dirty="0"/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FAAA62B8-7264-4668-B5EC-007FE4EEDF6B}"/>
              </a:ext>
            </a:extLst>
          </p:cNvPr>
          <p:cNvSpPr txBox="1"/>
          <p:nvPr/>
        </p:nvSpPr>
        <p:spPr>
          <a:xfrm>
            <a:off x="6943725" y="458834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err="1"/>
              <a:t>Netsis</a:t>
            </a:r>
            <a:endParaRPr lang="tr-TR" sz="2000" b="1" dirty="0"/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B79657F4-01A5-4E28-8550-54646C55FEE7}"/>
              </a:ext>
            </a:extLst>
          </p:cNvPr>
          <p:cNvSpPr txBox="1"/>
          <p:nvPr/>
        </p:nvSpPr>
        <p:spPr>
          <a:xfrm>
            <a:off x="9273637" y="5499124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/>
              <a:t>SAP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65C1FC53-BE3A-4C61-9FF3-7DF096702224}"/>
              </a:ext>
            </a:extLst>
          </p:cNvPr>
          <p:cNvSpPr txBox="1"/>
          <p:nvPr/>
        </p:nvSpPr>
        <p:spPr>
          <a:xfrm>
            <a:off x="7128871" y="5499124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err="1"/>
              <a:t>Eta</a:t>
            </a:r>
            <a:endParaRPr lang="tr-TR" sz="2000" b="1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71361ED0-2954-45A6-9244-37B4A8F39F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5810" y="6351800"/>
            <a:ext cx="1574306" cy="50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848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72000" y="720000"/>
            <a:ext cx="10440000" cy="900000"/>
          </a:xfrm>
        </p:spPr>
        <p:txBody>
          <a:bodyPr/>
          <a:lstStyle/>
          <a:p>
            <a:r>
              <a:rPr lang="tr-TR" sz="1800" dirty="0"/>
              <a:t>Modüllerimiz</a:t>
            </a:r>
            <a:br>
              <a:rPr lang="tr-TR" dirty="0"/>
            </a:br>
            <a:r>
              <a:rPr lang="tr-TR" dirty="0"/>
              <a:t>Personel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00000" y="2782516"/>
            <a:ext cx="10777414" cy="3312696"/>
          </a:xfrm>
        </p:spPr>
        <p:txBody>
          <a:bodyPr>
            <a:normAutofit/>
          </a:bodyPr>
          <a:lstStyle/>
          <a:p>
            <a:r>
              <a:rPr lang="tr-TR" dirty="0"/>
              <a:t>Hesapcini ile işletmede bulunan çalışanlara ait tüm kişisel bilgiler, maaş ve avans bilgileri, işe giriş-çıkış tarihi gibi bilgileri etkin bir şekilde kontrol edilebilir. </a:t>
            </a:r>
          </a:p>
          <a:p>
            <a:endParaRPr lang="tr-TR" dirty="0"/>
          </a:p>
          <a:p>
            <a:r>
              <a:rPr lang="tr-TR" dirty="0"/>
              <a:t>Personel işlemleri sayesinde personellere ait borç-alacak durumu, aylık maaş ve prim ödemeleri, maaş tahakkukları, personele ait tüm hareketler ve güncel bakiye durumunu içeren detaylı hesap ekstresi görüntülenebilir. 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1361ED0-2954-45A6-9244-37B4A8F39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155" y="6214498"/>
            <a:ext cx="1416108" cy="54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662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72000" y="720000"/>
            <a:ext cx="10440000" cy="900000"/>
          </a:xfrm>
        </p:spPr>
        <p:txBody>
          <a:bodyPr/>
          <a:lstStyle/>
          <a:p>
            <a:r>
              <a:rPr lang="tr-TR" sz="1800" dirty="0"/>
              <a:t>Modüllerimiz</a:t>
            </a:r>
            <a:br>
              <a:rPr lang="tr-TR" dirty="0"/>
            </a:br>
            <a:r>
              <a:rPr lang="tr-TR" dirty="0"/>
              <a:t>Masraflar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734576" y="2422769"/>
            <a:ext cx="3978398" cy="3214077"/>
          </a:xfrm>
        </p:spPr>
        <p:txBody>
          <a:bodyPr>
            <a:normAutofit/>
          </a:bodyPr>
          <a:lstStyle/>
          <a:p>
            <a:endParaRPr lang="tr-TR" sz="2000" dirty="0"/>
          </a:p>
          <a:p>
            <a:endParaRPr lang="tr-TR" sz="2000" dirty="0"/>
          </a:p>
          <a:p>
            <a:r>
              <a:rPr lang="tr-TR" sz="2000" dirty="0"/>
              <a:t>Hesapcini, masraf yönetimi yaparken işlemlere hız ve kolaylık kazandırır. 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1361ED0-2954-45A6-9244-37B4A8F39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155" y="6214498"/>
            <a:ext cx="1416108" cy="549066"/>
          </a:xfrm>
          <a:prstGeom prst="rect">
            <a:avLst/>
          </a:prstGeom>
        </p:spPr>
      </p:pic>
      <p:pic>
        <p:nvPicPr>
          <p:cNvPr id="5" name="Resim 4"/>
          <p:cNvPicPr/>
          <p:nvPr/>
        </p:nvPicPr>
        <p:blipFill rotWithShape="1">
          <a:blip r:embed="rId3"/>
          <a:srcRect t="6160" b="3806"/>
          <a:stretch/>
        </p:blipFill>
        <p:spPr bwMode="auto">
          <a:xfrm>
            <a:off x="672123" y="2422769"/>
            <a:ext cx="6502400" cy="3957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37293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72000" y="720000"/>
            <a:ext cx="10440000" cy="900000"/>
          </a:xfrm>
        </p:spPr>
        <p:txBody>
          <a:bodyPr/>
          <a:lstStyle/>
          <a:p>
            <a:r>
              <a:rPr lang="tr-TR" sz="1800" dirty="0"/>
              <a:t>Modüllerimiz</a:t>
            </a:r>
            <a:br>
              <a:rPr lang="tr-TR" dirty="0"/>
            </a:br>
            <a:r>
              <a:rPr lang="tr-TR" dirty="0"/>
              <a:t>Masraflar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9999" y="2836985"/>
            <a:ext cx="10920525" cy="3831491"/>
          </a:xfrm>
        </p:spPr>
        <p:txBody>
          <a:bodyPr/>
          <a:lstStyle/>
          <a:p>
            <a:r>
              <a:rPr lang="tr-TR" dirty="0"/>
              <a:t>Hesapcini içerisine, işletmeye ait tüm masraf bilgileri kaydedilebilir.</a:t>
            </a:r>
          </a:p>
          <a:p>
            <a:endParaRPr lang="tr-TR" dirty="0"/>
          </a:p>
          <a:p>
            <a:r>
              <a:rPr lang="tr-TR" dirty="0"/>
              <a:t>İşletme için farklı masraf kartları oluşturulabilir. Böylelikle masraf girişi yaparken yaşanan zaman kaybı ortadan kaldırılır. </a:t>
            </a:r>
          </a:p>
          <a:p>
            <a:endParaRPr lang="tr-TR" dirty="0"/>
          </a:p>
          <a:p>
            <a:r>
              <a:rPr lang="tr-TR" dirty="0"/>
              <a:t>Ödeme yapmak için başka hiçbir sekmeye geçmeye gerek duyulmazken; banka, kasa, kredi kartı ya da personel gibi farklı ödeme kanalları da kullanılabilir.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1361ED0-2954-45A6-9244-37B4A8F39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6399" y="6242122"/>
            <a:ext cx="1344863" cy="52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186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72000" y="720000"/>
            <a:ext cx="10440000" cy="900000"/>
          </a:xfrm>
        </p:spPr>
        <p:txBody>
          <a:bodyPr/>
          <a:lstStyle/>
          <a:p>
            <a:r>
              <a:rPr lang="tr-TR" sz="1800" dirty="0"/>
              <a:t>Modüllerimiz</a:t>
            </a:r>
            <a:r>
              <a:rPr lang="tr-TR" dirty="0"/>
              <a:t> </a:t>
            </a:r>
            <a:br>
              <a:rPr lang="tr-TR" dirty="0"/>
            </a:br>
            <a:r>
              <a:rPr lang="tr-TR" dirty="0"/>
              <a:t>Barkod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3315" y="2574151"/>
            <a:ext cx="7024798" cy="3888121"/>
          </a:xfrm>
        </p:spPr>
        <p:txBody>
          <a:bodyPr>
            <a:normAutofit/>
          </a:bodyPr>
          <a:lstStyle/>
          <a:p>
            <a:endParaRPr lang="tr-TR" sz="2000" dirty="0"/>
          </a:p>
          <a:p>
            <a:endParaRPr lang="tr-TR" sz="2000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71361ED0-2954-45A6-9244-37B4A8F39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215" y="6245152"/>
            <a:ext cx="1337048" cy="518412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B7958B6-A5B9-418D-9379-48C7062B70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39880"/>
            <a:ext cx="5888615" cy="331234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09716" y="2752045"/>
            <a:ext cx="1501547" cy="3088016"/>
          </a:xfrm>
          <a:prstGeom prst="rect">
            <a:avLst/>
          </a:prstGeom>
        </p:spPr>
      </p:pic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id="{C8741803-FFC6-4C6D-9040-8D5B9FCD14B4}"/>
              </a:ext>
            </a:extLst>
          </p:cNvPr>
          <p:cNvSpPr txBox="1">
            <a:spLocks/>
          </p:cNvSpPr>
          <p:nvPr/>
        </p:nvSpPr>
        <p:spPr>
          <a:xfrm>
            <a:off x="468000" y="1654149"/>
            <a:ext cx="5554648" cy="4591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sz="2000" dirty="0"/>
          </a:p>
          <a:p>
            <a:r>
              <a:rPr lang="tr-TR" sz="2000" dirty="0"/>
              <a:t>Firmaların malzeme tanımlama zahmetinden kurtulabilmesi adına sistemde tanımlanmış 1.000.000’dan fazla hazır barkod bulunmaktadır.</a:t>
            </a:r>
          </a:p>
          <a:p>
            <a:r>
              <a:rPr lang="tr-TR" sz="2000" dirty="0"/>
              <a:t>Malzeme kaydı yapılırken, yalnızca malzemenin barkodunun okutulması yeterli olacaktır.</a:t>
            </a:r>
          </a:p>
          <a:p>
            <a:r>
              <a:rPr lang="tr-TR" sz="2000" dirty="0"/>
              <a:t>Ayrıca ekstra barkod okuyucu maliyetine gerek kalmadan, mobil cihazınızdan barkod kullanımına imkân sağlamaktadır. </a:t>
            </a:r>
          </a:p>
          <a:p>
            <a:pPr marL="0" indent="0">
              <a:buNone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393717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72000" y="720000"/>
            <a:ext cx="10440000" cy="900000"/>
          </a:xfrm>
        </p:spPr>
        <p:txBody>
          <a:bodyPr/>
          <a:lstStyle/>
          <a:p>
            <a:r>
              <a:rPr lang="tr-TR" sz="1800" dirty="0"/>
              <a:t>Modüllerimiz</a:t>
            </a:r>
            <a:r>
              <a:rPr lang="tr-TR" dirty="0"/>
              <a:t> </a:t>
            </a:r>
            <a:br>
              <a:rPr lang="tr-TR" dirty="0"/>
            </a:br>
            <a:r>
              <a:rPr lang="tr-TR" dirty="0"/>
              <a:t>E-Fatura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00000" y="2574151"/>
            <a:ext cx="7024798" cy="388812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tr-TR" sz="2000" dirty="0"/>
              <a:t>e-Fatura; GİB tarafından yönetilen, alıcı ile satıcı arasındaki alışverişe ait faturanın, elektronik ortamda ve tek bir format düzeninde oluşturulmasıdır.</a:t>
            </a:r>
          </a:p>
          <a:p>
            <a:endParaRPr lang="tr-TR" sz="2000" dirty="0"/>
          </a:p>
          <a:p>
            <a:r>
              <a:rPr lang="tr-TR" sz="2000" dirty="0"/>
              <a:t>e-Fatura, tüm faturaların elektronik ortamda düzenlenmesine ve bu faturalara dilenilen her an hızlı bir şekilde ulaşılabilmesine olanak tanır. </a:t>
            </a:r>
          </a:p>
          <a:p>
            <a:endParaRPr lang="tr-TR" sz="2000" dirty="0"/>
          </a:p>
          <a:p>
            <a:r>
              <a:rPr lang="tr-TR" sz="2000" dirty="0"/>
              <a:t>Hesapcini e-fatura özelliği, faturaları elektronik ortamda saklayarak arşivleme maliyetini de ortadan kaldırır.</a:t>
            </a:r>
          </a:p>
          <a:p>
            <a:endParaRPr lang="tr-TR" sz="2000" dirty="0"/>
          </a:p>
          <a:p>
            <a:r>
              <a:rPr lang="tr-TR" sz="2000" dirty="0"/>
              <a:t>Hesapcini ile e-fatura başvuru sürecine ait işlemler ek bir  ücret ödemeden hızlı ve güvenilir bir şekilde gerçekleştirilebilir. </a:t>
            </a:r>
            <a:endParaRPr lang="tr-TR" sz="2000" b="1" dirty="0"/>
          </a:p>
          <a:p>
            <a:endParaRPr lang="tr-TR" sz="2000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59" y="2574151"/>
            <a:ext cx="3708499" cy="3061575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71361ED0-2954-45A6-9244-37B4A8F39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215" y="6245152"/>
            <a:ext cx="1337048" cy="51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021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72000" y="720000"/>
            <a:ext cx="10440000" cy="900000"/>
          </a:xfrm>
        </p:spPr>
        <p:txBody>
          <a:bodyPr/>
          <a:lstStyle/>
          <a:p>
            <a:r>
              <a:rPr lang="tr-TR" sz="1800" dirty="0"/>
              <a:t>Modüllerimiz</a:t>
            </a:r>
            <a:br>
              <a:rPr lang="tr-TR" sz="1800" dirty="0"/>
            </a:br>
            <a:r>
              <a:rPr lang="tr-TR" dirty="0"/>
              <a:t>Tanımlamalar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950796" y="2702022"/>
            <a:ext cx="3884247" cy="3073400"/>
          </a:xfrm>
        </p:spPr>
        <p:txBody>
          <a:bodyPr/>
          <a:lstStyle/>
          <a:p>
            <a:endParaRPr lang="tr-TR" dirty="0"/>
          </a:p>
          <a:p>
            <a:r>
              <a:rPr lang="tr-TR" dirty="0"/>
              <a:t>Hesapcini uygulaması ile farklı noktalarda bulunan çeşitli işyeri, şube, depo ve ambara sahip firmaların, bütünsel olarak kontrol altında tutulmasını sağlanır.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/>
          <p:nvPr/>
        </p:nvPicPr>
        <p:blipFill rotWithShape="1">
          <a:blip r:embed="rId2"/>
          <a:srcRect t="6360" b="4008"/>
          <a:stretch/>
        </p:blipFill>
        <p:spPr bwMode="auto">
          <a:xfrm>
            <a:off x="662887" y="2579077"/>
            <a:ext cx="6822830" cy="3626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71361ED0-2954-45A6-9244-37B4A8F39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3767" y="6307014"/>
            <a:ext cx="1177495" cy="4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437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72000" y="720000"/>
            <a:ext cx="10440000" cy="900000"/>
          </a:xfrm>
        </p:spPr>
        <p:txBody>
          <a:bodyPr/>
          <a:lstStyle/>
          <a:p>
            <a:r>
              <a:rPr lang="tr-TR" sz="1800" dirty="0"/>
              <a:t>Modüllerimiz</a:t>
            </a:r>
            <a:br>
              <a:rPr lang="tr-TR" sz="1800" dirty="0"/>
            </a:br>
            <a:r>
              <a:rPr lang="tr-TR" dirty="0"/>
              <a:t>Tanımlamalar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00000" y="2536003"/>
            <a:ext cx="9634846" cy="34163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tr-TR" dirty="0"/>
          </a:p>
          <a:p>
            <a:r>
              <a:rPr lang="tr-TR" sz="2000" b="1" dirty="0"/>
              <a:t>Ambar</a:t>
            </a:r>
            <a:r>
              <a:rPr lang="tr-TR" sz="2000" dirty="0"/>
              <a:t>, firmanıza tanımlı işyeri ve fabrikalara bağlı ürün giriş ve çıkışlarının sağlandığı ve ürünlerin depolandığı yerdir. </a:t>
            </a:r>
          </a:p>
          <a:p>
            <a:endParaRPr lang="tr-TR" sz="2000" dirty="0"/>
          </a:p>
          <a:p>
            <a:r>
              <a:rPr lang="tr-TR" sz="2000" dirty="0"/>
              <a:t>Firmada bulunan birbirinden farklı birimler, Hesapcini içerisinde </a:t>
            </a:r>
            <a:r>
              <a:rPr lang="tr-TR" sz="2000" b="1" dirty="0"/>
              <a:t>bölüm</a:t>
            </a:r>
            <a:r>
              <a:rPr lang="tr-TR" sz="2000" dirty="0"/>
              <a:t> olarak kaydedilebilir.</a:t>
            </a:r>
          </a:p>
          <a:p>
            <a:pPr marL="0" indent="0">
              <a:buNone/>
            </a:pPr>
            <a:endParaRPr lang="tr-TR" sz="2000" dirty="0"/>
          </a:p>
          <a:p>
            <a:r>
              <a:rPr lang="tr-TR" sz="2000" dirty="0"/>
              <a:t>Firmaya tanımlı olan bir işyerine bağlı, birden çok </a:t>
            </a:r>
            <a:r>
              <a:rPr lang="tr-TR" sz="2000" b="1" dirty="0"/>
              <a:t>fabrika </a:t>
            </a:r>
            <a:r>
              <a:rPr lang="tr-TR" sz="2000" dirty="0"/>
              <a:t>bulunabilir. Fabrikalarda yapılan işlemlere ait detaylı hareketleri Hesapcini’ne kaydetmek ve yönetmek mümkündür.</a:t>
            </a:r>
          </a:p>
          <a:p>
            <a:endParaRPr lang="tr-TR" sz="20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1361ED0-2954-45A6-9244-37B4A8F39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215" y="6245152"/>
            <a:ext cx="1337048" cy="51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038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800373" y="2589103"/>
            <a:ext cx="3974532" cy="2784849"/>
          </a:xfrm>
        </p:spPr>
        <p:txBody>
          <a:bodyPr>
            <a:normAutofit/>
          </a:bodyPr>
          <a:lstStyle/>
          <a:p>
            <a:endParaRPr lang="tr-TR" sz="2000" dirty="0"/>
          </a:p>
          <a:p>
            <a:endParaRPr lang="tr-TR" sz="2000" dirty="0"/>
          </a:p>
          <a:p>
            <a:r>
              <a:rPr lang="tr-TR" sz="2000" dirty="0"/>
              <a:t>Sistemde yer alan her bir modül için detaylı raporlar alınabilir. 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1361ED0-2954-45A6-9244-37B4A8F39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1634" y="6243649"/>
            <a:ext cx="1416108" cy="549066"/>
          </a:xfrm>
          <a:prstGeom prst="rect">
            <a:avLst/>
          </a:prstGeom>
        </p:spPr>
      </p:pic>
      <p:pic>
        <p:nvPicPr>
          <p:cNvPr id="5" name="Resim 4"/>
          <p:cNvPicPr/>
          <p:nvPr/>
        </p:nvPicPr>
        <p:blipFill>
          <a:blip r:embed="rId3"/>
          <a:stretch>
            <a:fillRect/>
          </a:stretch>
        </p:blipFill>
        <p:spPr>
          <a:xfrm>
            <a:off x="628027" y="2589103"/>
            <a:ext cx="6760307" cy="3571631"/>
          </a:xfrm>
          <a:prstGeom prst="rect">
            <a:avLst/>
          </a:prstGeom>
        </p:spPr>
      </p:pic>
      <p:sp>
        <p:nvSpPr>
          <p:cNvPr id="8" name="Unvan 1">
            <a:extLst>
              <a:ext uri="{FF2B5EF4-FFF2-40B4-BE49-F238E27FC236}">
                <a16:creationId xmlns:a16="http://schemas.microsoft.com/office/drawing/2014/main" id="{EB963BCF-A4C5-4268-BBF7-32F0F3586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00" y="720000"/>
            <a:ext cx="10440000" cy="900000"/>
          </a:xfrm>
        </p:spPr>
        <p:txBody>
          <a:bodyPr/>
          <a:lstStyle/>
          <a:p>
            <a:r>
              <a:rPr lang="tr-TR" sz="1800" dirty="0"/>
              <a:t>Modüllerimiz</a:t>
            </a:r>
            <a:br>
              <a:rPr lang="tr-TR" sz="1800" dirty="0"/>
            </a:br>
            <a:r>
              <a:rPr lang="tr-TR" dirty="0"/>
              <a:t>Tanımlamalar</a:t>
            </a:r>
          </a:p>
        </p:txBody>
      </p:sp>
    </p:spTree>
    <p:extLst>
      <p:ext uri="{BB962C8B-B14F-4D97-AF65-F5344CB8AC3E}">
        <p14:creationId xmlns:p14="http://schemas.microsoft.com/office/powerpoint/2010/main" val="29153535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00000" y="3034857"/>
            <a:ext cx="8825659" cy="3416300"/>
          </a:xfrm>
        </p:spPr>
        <p:txBody>
          <a:bodyPr/>
          <a:lstStyle/>
          <a:p>
            <a:r>
              <a:rPr lang="tr-TR" dirty="0"/>
              <a:t>Kesilen faturalara, banka hesaplarındaki değişikliklere, cari hesaplardaki hareketliliklere, stoklara giren ya da çıkan ürün bilgileri ve çek senet işlemlerine ait detaylı raporlara tek bir panel üzerinden ulaşmak mümkündür.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Hesapcini ile kısa süre içerisinde güncel bir rapor hazırlanabileceği gibi geçmiş zamanda yapılan işlemler için de rapor talep edilebilir.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1361ED0-2954-45A6-9244-37B4A8F39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3767" y="6307014"/>
            <a:ext cx="1177495" cy="456549"/>
          </a:xfrm>
          <a:prstGeom prst="rect">
            <a:avLst/>
          </a:prstGeom>
        </p:spPr>
      </p:pic>
      <p:sp>
        <p:nvSpPr>
          <p:cNvPr id="7" name="Unvan 1">
            <a:extLst>
              <a:ext uri="{FF2B5EF4-FFF2-40B4-BE49-F238E27FC236}">
                <a16:creationId xmlns:a16="http://schemas.microsoft.com/office/drawing/2014/main" id="{A00700AE-541A-4813-85E8-58856731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00" y="720000"/>
            <a:ext cx="10440000" cy="900000"/>
          </a:xfrm>
        </p:spPr>
        <p:txBody>
          <a:bodyPr/>
          <a:lstStyle/>
          <a:p>
            <a:r>
              <a:rPr lang="tr-TR" sz="1800" dirty="0"/>
              <a:t>Modüllerimiz</a:t>
            </a:r>
            <a:br>
              <a:rPr lang="tr-TR" sz="1800" dirty="0"/>
            </a:br>
            <a:r>
              <a:rPr lang="tr-TR" dirty="0"/>
              <a:t>Tanımlamalar</a:t>
            </a:r>
          </a:p>
        </p:txBody>
      </p:sp>
    </p:spTree>
    <p:extLst>
      <p:ext uri="{BB962C8B-B14F-4D97-AF65-F5344CB8AC3E}">
        <p14:creationId xmlns:p14="http://schemas.microsoft.com/office/powerpoint/2010/main" val="25546370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72000" y="720000"/>
            <a:ext cx="10440000" cy="900000"/>
          </a:xfrm>
        </p:spPr>
        <p:txBody>
          <a:bodyPr/>
          <a:lstStyle/>
          <a:p>
            <a:r>
              <a:rPr lang="tr-TR" dirty="0"/>
              <a:t>Fiyatlandırma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89A73FEB-7719-4976-A39B-6E5A710AB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014" y="2725902"/>
            <a:ext cx="5874699" cy="3558805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71361ED0-2954-45A6-9244-37B4A8F39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5155" y="6214498"/>
            <a:ext cx="1416108" cy="549066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6788989" y="3027976"/>
            <a:ext cx="51222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Aylık Abonelik 50 TL</a:t>
            </a:r>
          </a:p>
          <a:p>
            <a:r>
              <a:rPr lang="tr-TR" sz="2400" dirty="0"/>
              <a:t>Yıllık Abonelik 420 TL </a:t>
            </a:r>
          </a:p>
          <a:p>
            <a:r>
              <a:rPr lang="tr-TR" sz="2400" dirty="0"/>
              <a:t>olacak şekilde fiyatlandırılmıştır</a:t>
            </a:r>
            <a:r>
              <a:rPr lang="tr-TR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1113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>
            <a:extLst>
              <a:ext uri="{FF2B5EF4-FFF2-40B4-BE49-F238E27FC236}">
                <a16:creationId xmlns:a16="http://schemas.microsoft.com/office/drawing/2014/main" id="{AA06EB7E-7BC4-4FD9-80F8-07FDB750C7A0}"/>
              </a:ext>
            </a:extLst>
          </p:cNvPr>
          <p:cNvSpPr txBox="1"/>
          <p:nvPr/>
        </p:nvSpPr>
        <p:spPr>
          <a:xfrm>
            <a:off x="9357558" y="1749335"/>
            <a:ext cx="1981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Hızlı İşlem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A2DBAA7-6207-4A96-8E75-03A10CCA4AC4}"/>
              </a:ext>
            </a:extLst>
          </p:cNvPr>
          <p:cNvSpPr txBox="1"/>
          <p:nvPr/>
        </p:nvSpPr>
        <p:spPr>
          <a:xfrm>
            <a:off x="9470257" y="4061250"/>
            <a:ext cx="1981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Modüler</a:t>
            </a:r>
            <a:r>
              <a:rPr kumimoji="0" lang="tr-TR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 Yapı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738A0FB-4C4A-4EA7-9564-63773E934E91}"/>
              </a:ext>
            </a:extLst>
          </p:cNvPr>
          <p:cNvSpPr txBox="1"/>
          <p:nvPr/>
        </p:nvSpPr>
        <p:spPr>
          <a:xfrm>
            <a:off x="9455713" y="5472010"/>
            <a:ext cx="1981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Ekonomik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CF164805-70C8-4265-92D9-DFCCD2525F99}"/>
              </a:ext>
            </a:extLst>
          </p:cNvPr>
          <p:cNvGrpSpPr/>
          <p:nvPr/>
        </p:nvGrpSpPr>
        <p:grpSpPr>
          <a:xfrm rot="2247443">
            <a:off x="8453193" y="1453308"/>
            <a:ext cx="469817" cy="1018019"/>
            <a:chOff x="9490633" y="1499448"/>
            <a:chExt cx="1270458" cy="3028167"/>
          </a:xfrm>
          <a:solidFill>
            <a:srgbClr val="670C7B"/>
          </a:solidFill>
        </p:grpSpPr>
        <p:sp>
          <p:nvSpPr>
            <p:cNvPr id="129" name="Freeform 5">
              <a:extLst>
                <a:ext uri="{FF2B5EF4-FFF2-40B4-BE49-F238E27FC236}">
                  <a16:creationId xmlns:a16="http://schemas.microsoft.com/office/drawing/2014/main" id="{B8BDA0BD-E901-4CA1-83C1-F0E0C98BAA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0649" y="1907294"/>
              <a:ext cx="822910" cy="1768535"/>
            </a:xfrm>
            <a:custGeom>
              <a:avLst/>
              <a:gdLst>
                <a:gd name="T0" fmla="*/ 39 w 233"/>
                <a:gd name="T1" fmla="*/ 495 h 500"/>
                <a:gd name="T2" fmla="*/ 32 w 233"/>
                <a:gd name="T3" fmla="*/ 475 h 500"/>
                <a:gd name="T4" fmla="*/ 10 w 233"/>
                <a:gd name="T5" fmla="*/ 385 h 500"/>
                <a:gd name="T6" fmla="*/ 1 w 233"/>
                <a:gd name="T7" fmla="*/ 262 h 500"/>
                <a:gd name="T8" fmla="*/ 14 w 233"/>
                <a:gd name="T9" fmla="*/ 133 h 500"/>
                <a:gd name="T10" fmla="*/ 43 w 233"/>
                <a:gd name="T11" fmla="*/ 30 h 500"/>
                <a:gd name="T12" fmla="*/ 53 w 233"/>
                <a:gd name="T13" fmla="*/ 4 h 500"/>
                <a:gd name="T14" fmla="*/ 59 w 233"/>
                <a:gd name="T15" fmla="*/ 0 h 500"/>
                <a:gd name="T16" fmla="*/ 157 w 233"/>
                <a:gd name="T17" fmla="*/ 3 h 500"/>
                <a:gd name="T18" fmla="*/ 183 w 233"/>
                <a:gd name="T19" fmla="*/ 3 h 500"/>
                <a:gd name="T20" fmla="*/ 190 w 233"/>
                <a:gd name="T21" fmla="*/ 8 h 500"/>
                <a:gd name="T22" fmla="*/ 226 w 233"/>
                <a:gd name="T23" fmla="*/ 170 h 500"/>
                <a:gd name="T24" fmla="*/ 215 w 233"/>
                <a:gd name="T25" fmla="*/ 378 h 500"/>
                <a:gd name="T26" fmla="*/ 179 w 233"/>
                <a:gd name="T27" fmla="*/ 497 h 500"/>
                <a:gd name="T28" fmla="*/ 174 w 233"/>
                <a:gd name="T29" fmla="*/ 500 h 500"/>
                <a:gd name="T30" fmla="*/ 90 w 233"/>
                <a:gd name="T31" fmla="*/ 497 h 500"/>
                <a:gd name="T32" fmla="*/ 44 w 233"/>
                <a:gd name="T33" fmla="*/ 496 h 500"/>
                <a:gd name="T34" fmla="*/ 39 w 233"/>
                <a:gd name="T35" fmla="*/ 495 h 500"/>
                <a:gd name="T36" fmla="*/ 148 w 233"/>
                <a:gd name="T37" fmla="*/ 145 h 500"/>
                <a:gd name="T38" fmla="*/ 154 w 233"/>
                <a:gd name="T39" fmla="*/ 80 h 500"/>
                <a:gd name="T40" fmla="*/ 90 w 233"/>
                <a:gd name="T41" fmla="*/ 74 h 500"/>
                <a:gd name="T42" fmla="*/ 83 w 233"/>
                <a:gd name="T43" fmla="*/ 139 h 500"/>
                <a:gd name="T44" fmla="*/ 148 w 233"/>
                <a:gd name="T45" fmla="*/ 145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3" h="500">
                  <a:moveTo>
                    <a:pt x="39" y="495"/>
                  </a:moveTo>
                  <a:cubicBezTo>
                    <a:pt x="36" y="488"/>
                    <a:pt x="34" y="481"/>
                    <a:pt x="32" y="475"/>
                  </a:cubicBezTo>
                  <a:cubicBezTo>
                    <a:pt x="22" y="445"/>
                    <a:pt x="15" y="415"/>
                    <a:pt x="10" y="385"/>
                  </a:cubicBezTo>
                  <a:cubicBezTo>
                    <a:pt x="3" y="344"/>
                    <a:pt x="0" y="303"/>
                    <a:pt x="1" y="262"/>
                  </a:cubicBezTo>
                  <a:cubicBezTo>
                    <a:pt x="1" y="219"/>
                    <a:pt x="5" y="176"/>
                    <a:pt x="14" y="133"/>
                  </a:cubicBezTo>
                  <a:cubicBezTo>
                    <a:pt x="20" y="98"/>
                    <a:pt x="30" y="63"/>
                    <a:pt x="43" y="30"/>
                  </a:cubicBezTo>
                  <a:cubicBezTo>
                    <a:pt x="46" y="21"/>
                    <a:pt x="49" y="13"/>
                    <a:pt x="53" y="4"/>
                  </a:cubicBezTo>
                  <a:cubicBezTo>
                    <a:pt x="54" y="1"/>
                    <a:pt x="55" y="0"/>
                    <a:pt x="59" y="0"/>
                  </a:cubicBezTo>
                  <a:cubicBezTo>
                    <a:pt x="91" y="1"/>
                    <a:pt x="124" y="2"/>
                    <a:pt x="157" y="3"/>
                  </a:cubicBezTo>
                  <a:cubicBezTo>
                    <a:pt x="165" y="3"/>
                    <a:pt x="174" y="3"/>
                    <a:pt x="183" y="3"/>
                  </a:cubicBezTo>
                  <a:cubicBezTo>
                    <a:pt x="186" y="3"/>
                    <a:pt x="188" y="4"/>
                    <a:pt x="190" y="8"/>
                  </a:cubicBezTo>
                  <a:cubicBezTo>
                    <a:pt x="210" y="60"/>
                    <a:pt x="221" y="115"/>
                    <a:pt x="226" y="170"/>
                  </a:cubicBezTo>
                  <a:cubicBezTo>
                    <a:pt x="233" y="240"/>
                    <a:pt x="229" y="309"/>
                    <a:pt x="215" y="378"/>
                  </a:cubicBezTo>
                  <a:cubicBezTo>
                    <a:pt x="207" y="419"/>
                    <a:pt x="195" y="459"/>
                    <a:pt x="179" y="497"/>
                  </a:cubicBezTo>
                  <a:cubicBezTo>
                    <a:pt x="178" y="498"/>
                    <a:pt x="176" y="500"/>
                    <a:pt x="174" y="500"/>
                  </a:cubicBezTo>
                  <a:cubicBezTo>
                    <a:pt x="146" y="499"/>
                    <a:pt x="118" y="498"/>
                    <a:pt x="90" y="497"/>
                  </a:cubicBezTo>
                  <a:cubicBezTo>
                    <a:pt x="75" y="497"/>
                    <a:pt x="59" y="497"/>
                    <a:pt x="44" y="496"/>
                  </a:cubicBezTo>
                  <a:cubicBezTo>
                    <a:pt x="42" y="496"/>
                    <a:pt x="40" y="496"/>
                    <a:pt x="39" y="495"/>
                  </a:cubicBezTo>
                  <a:close/>
                  <a:moveTo>
                    <a:pt x="148" y="145"/>
                  </a:moveTo>
                  <a:cubicBezTo>
                    <a:pt x="168" y="129"/>
                    <a:pt x="171" y="100"/>
                    <a:pt x="154" y="80"/>
                  </a:cubicBezTo>
                  <a:cubicBezTo>
                    <a:pt x="139" y="61"/>
                    <a:pt x="109" y="58"/>
                    <a:pt x="90" y="74"/>
                  </a:cubicBezTo>
                  <a:cubicBezTo>
                    <a:pt x="70" y="90"/>
                    <a:pt x="67" y="119"/>
                    <a:pt x="83" y="139"/>
                  </a:cubicBezTo>
                  <a:cubicBezTo>
                    <a:pt x="99" y="159"/>
                    <a:pt x="128" y="161"/>
                    <a:pt x="148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 6">
              <a:extLst>
                <a:ext uri="{FF2B5EF4-FFF2-40B4-BE49-F238E27FC236}">
                  <a16:creationId xmlns:a16="http://schemas.microsoft.com/office/drawing/2014/main" id="{5F80DCB9-844E-4D13-9E0D-1839FF497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9867" y="3109176"/>
              <a:ext cx="321224" cy="927579"/>
            </a:xfrm>
            <a:custGeom>
              <a:avLst/>
              <a:gdLst>
                <a:gd name="T0" fmla="*/ 38 w 91"/>
                <a:gd name="T1" fmla="*/ 0 h 262"/>
                <a:gd name="T2" fmla="*/ 53 w 91"/>
                <a:gd name="T3" fmla="*/ 12 h 262"/>
                <a:gd name="T4" fmla="*/ 83 w 91"/>
                <a:gd name="T5" fmla="*/ 36 h 262"/>
                <a:gd name="T6" fmla="*/ 89 w 91"/>
                <a:gd name="T7" fmla="*/ 42 h 262"/>
                <a:gd name="T8" fmla="*/ 90 w 91"/>
                <a:gd name="T9" fmla="*/ 47 h 262"/>
                <a:gd name="T10" fmla="*/ 71 w 91"/>
                <a:gd name="T11" fmla="*/ 164 h 262"/>
                <a:gd name="T12" fmla="*/ 57 w 91"/>
                <a:gd name="T13" fmla="*/ 256 h 262"/>
                <a:gd name="T14" fmla="*/ 55 w 91"/>
                <a:gd name="T15" fmla="*/ 262 h 262"/>
                <a:gd name="T16" fmla="*/ 49 w 91"/>
                <a:gd name="T17" fmla="*/ 248 h 262"/>
                <a:gd name="T18" fmla="*/ 23 w 91"/>
                <a:gd name="T19" fmla="*/ 194 h 262"/>
                <a:gd name="T20" fmla="*/ 5 w 91"/>
                <a:gd name="T21" fmla="*/ 157 h 262"/>
                <a:gd name="T22" fmla="*/ 4 w 91"/>
                <a:gd name="T23" fmla="*/ 134 h 262"/>
                <a:gd name="T24" fmla="*/ 37 w 91"/>
                <a:gd name="T25" fmla="*/ 4 h 262"/>
                <a:gd name="T26" fmla="*/ 38 w 91"/>
                <a:gd name="T27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262">
                  <a:moveTo>
                    <a:pt x="38" y="0"/>
                  </a:moveTo>
                  <a:cubicBezTo>
                    <a:pt x="43" y="4"/>
                    <a:pt x="48" y="8"/>
                    <a:pt x="53" y="12"/>
                  </a:cubicBezTo>
                  <a:cubicBezTo>
                    <a:pt x="63" y="20"/>
                    <a:pt x="73" y="28"/>
                    <a:pt x="83" y="36"/>
                  </a:cubicBezTo>
                  <a:cubicBezTo>
                    <a:pt x="85" y="38"/>
                    <a:pt x="88" y="40"/>
                    <a:pt x="89" y="42"/>
                  </a:cubicBezTo>
                  <a:cubicBezTo>
                    <a:pt x="90" y="43"/>
                    <a:pt x="91" y="46"/>
                    <a:pt x="90" y="47"/>
                  </a:cubicBezTo>
                  <a:cubicBezTo>
                    <a:pt x="84" y="86"/>
                    <a:pt x="78" y="125"/>
                    <a:pt x="71" y="164"/>
                  </a:cubicBezTo>
                  <a:cubicBezTo>
                    <a:pt x="66" y="195"/>
                    <a:pt x="61" y="225"/>
                    <a:pt x="57" y="256"/>
                  </a:cubicBezTo>
                  <a:cubicBezTo>
                    <a:pt x="56" y="258"/>
                    <a:pt x="56" y="259"/>
                    <a:pt x="55" y="262"/>
                  </a:cubicBezTo>
                  <a:cubicBezTo>
                    <a:pt x="53" y="257"/>
                    <a:pt x="51" y="252"/>
                    <a:pt x="49" y="248"/>
                  </a:cubicBezTo>
                  <a:cubicBezTo>
                    <a:pt x="40" y="230"/>
                    <a:pt x="32" y="212"/>
                    <a:pt x="23" y="194"/>
                  </a:cubicBezTo>
                  <a:cubicBezTo>
                    <a:pt x="17" y="182"/>
                    <a:pt x="12" y="169"/>
                    <a:pt x="5" y="157"/>
                  </a:cubicBezTo>
                  <a:cubicBezTo>
                    <a:pt x="0" y="149"/>
                    <a:pt x="1" y="142"/>
                    <a:pt x="4" y="134"/>
                  </a:cubicBezTo>
                  <a:cubicBezTo>
                    <a:pt x="20" y="92"/>
                    <a:pt x="30" y="48"/>
                    <a:pt x="37" y="4"/>
                  </a:cubicBezTo>
                  <a:cubicBezTo>
                    <a:pt x="37" y="3"/>
                    <a:pt x="37" y="2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 7">
              <a:extLst>
                <a:ext uri="{FF2B5EF4-FFF2-40B4-BE49-F238E27FC236}">
                  <a16:creationId xmlns:a16="http://schemas.microsoft.com/office/drawing/2014/main" id="{4D686C47-4DE5-47CA-A4EC-4EAC9D840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0633" y="3087521"/>
              <a:ext cx="295959" cy="913142"/>
            </a:xfrm>
            <a:custGeom>
              <a:avLst/>
              <a:gdLst>
                <a:gd name="T0" fmla="*/ 55 w 84"/>
                <a:gd name="T1" fmla="*/ 0 h 258"/>
                <a:gd name="T2" fmla="*/ 59 w 84"/>
                <a:gd name="T3" fmla="*/ 34 h 258"/>
                <a:gd name="T4" fmla="*/ 76 w 84"/>
                <a:gd name="T5" fmla="*/ 117 h 258"/>
                <a:gd name="T6" fmla="*/ 84 w 84"/>
                <a:gd name="T7" fmla="*/ 145 h 258"/>
                <a:gd name="T8" fmla="*/ 83 w 84"/>
                <a:gd name="T9" fmla="*/ 149 h 258"/>
                <a:gd name="T10" fmla="*/ 55 w 84"/>
                <a:gd name="T11" fmla="*/ 201 h 258"/>
                <a:gd name="T12" fmla="*/ 28 w 84"/>
                <a:gd name="T13" fmla="*/ 251 h 258"/>
                <a:gd name="T14" fmla="*/ 23 w 84"/>
                <a:gd name="T15" fmla="*/ 258 h 258"/>
                <a:gd name="T16" fmla="*/ 20 w 84"/>
                <a:gd name="T17" fmla="*/ 234 h 258"/>
                <a:gd name="T18" fmla="*/ 7 w 84"/>
                <a:gd name="T19" fmla="*/ 109 h 258"/>
                <a:gd name="T20" fmla="*/ 0 w 84"/>
                <a:gd name="T21" fmla="*/ 44 h 258"/>
                <a:gd name="T22" fmla="*/ 2 w 84"/>
                <a:gd name="T23" fmla="*/ 38 h 258"/>
                <a:gd name="T24" fmla="*/ 53 w 84"/>
                <a:gd name="T25" fmla="*/ 1 h 258"/>
                <a:gd name="T26" fmla="*/ 55 w 84"/>
                <a:gd name="T2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58">
                  <a:moveTo>
                    <a:pt x="55" y="0"/>
                  </a:moveTo>
                  <a:cubicBezTo>
                    <a:pt x="56" y="12"/>
                    <a:pt x="57" y="23"/>
                    <a:pt x="59" y="34"/>
                  </a:cubicBezTo>
                  <a:cubicBezTo>
                    <a:pt x="63" y="62"/>
                    <a:pt x="68" y="90"/>
                    <a:pt x="76" y="117"/>
                  </a:cubicBezTo>
                  <a:cubicBezTo>
                    <a:pt x="79" y="127"/>
                    <a:pt x="81" y="136"/>
                    <a:pt x="84" y="145"/>
                  </a:cubicBezTo>
                  <a:cubicBezTo>
                    <a:pt x="84" y="146"/>
                    <a:pt x="84" y="148"/>
                    <a:pt x="83" y="149"/>
                  </a:cubicBezTo>
                  <a:cubicBezTo>
                    <a:pt x="74" y="167"/>
                    <a:pt x="65" y="184"/>
                    <a:pt x="55" y="201"/>
                  </a:cubicBezTo>
                  <a:cubicBezTo>
                    <a:pt x="46" y="218"/>
                    <a:pt x="37" y="234"/>
                    <a:pt x="28" y="251"/>
                  </a:cubicBezTo>
                  <a:cubicBezTo>
                    <a:pt x="27" y="253"/>
                    <a:pt x="25" y="256"/>
                    <a:pt x="23" y="258"/>
                  </a:cubicBezTo>
                  <a:cubicBezTo>
                    <a:pt x="22" y="250"/>
                    <a:pt x="21" y="242"/>
                    <a:pt x="20" y="234"/>
                  </a:cubicBezTo>
                  <a:cubicBezTo>
                    <a:pt x="16" y="193"/>
                    <a:pt x="11" y="151"/>
                    <a:pt x="7" y="109"/>
                  </a:cubicBezTo>
                  <a:cubicBezTo>
                    <a:pt x="5" y="88"/>
                    <a:pt x="2" y="66"/>
                    <a:pt x="0" y="44"/>
                  </a:cubicBezTo>
                  <a:cubicBezTo>
                    <a:pt x="0" y="42"/>
                    <a:pt x="1" y="39"/>
                    <a:pt x="2" y="38"/>
                  </a:cubicBezTo>
                  <a:cubicBezTo>
                    <a:pt x="19" y="26"/>
                    <a:pt x="36" y="13"/>
                    <a:pt x="53" y="1"/>
                  </a:cubicBezTo>
                  <a:cubicBezTo>
                    <a:pt x="54" y="0"/>
                    <a:pt x="54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 8">
              <a:extLst>
                <a:ext uri="{FF2B5EF4-FFF2-40B4-BE49-F238E27FC236}">
                  <a16:creationId xmlns:a16="http://schemas.microsoft.com/office/drawing/2014/main" id="{09EF9FEF-48C1-4C2E-9BFB-2855ED135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0731" y="3771475"/>
              <a:ext cx="517929" cy="756140"/>
            </a:xfrm>
            <a:custGeom>
              <a:avLst/>
              <a:gdLst>
                <a:gd name="T0" fmla="*/ 55 w 147"/>
                <a:gd name="T1" fmla="*/ 36 h 214"/>
                <a:gd name="T2" fmla="*/ 50 w 147"/>
                <a:gd name="T3" fmla="*/ 59 h 214"/>
                <a:gd name="T4" fmla="*/ 59 w 147"/>
                <a:gd name="T5" fmla="*/ 99 h 214"/>
                <a:gd name="T6" fmla="*/ 74 w 147"/>
                <a:gd name="T7" fmla="*/ 125 h 214"/>
                <a:gd name="T8" fmla="*/ 87 w 147"/>
                <a:gd name="T9" fmla="*/ 80 h 214"/>
                <a:gd name="T10" fmla="*/ 117 w 147"/>
                <a:gd name="T11" fmla="*/ 43 h 214"/>
                <a:gd name="T12" fmla="*/ 119 w 147"/>
                <a:gd name="T13" fmla="*/ 85 h 214"/>
                <a:gd name="T14" fmla="*/ 127 w 147"/>
                <a:gd name="T15" fmla="*/ 75 h 214"/>
                <a:gd name="T16" fmla="*/ 134 w 147"/>
                <a:gd name="T17" fmla="*/ 22 h 214"/>
                <a:gd name="T18" fmla="*/ 133 w 147"/>
                <a:gd name="T19" fmla="*/ 10 h 214"/>
                <a:gd name="T20" fmla="*/ 139 w 147"/>
                <a:gd name="T21" fmla="*/ 25 h 214"/>
                <a:gd name="T22" fmla="*/ 135 w 147"/>
                <a:gd name="T23" fmla="*/ 96 h 214"/>
                <a:gd name="T24" fmla="*/ 118 w 147"/>
                <a:gd name="T25" fmla="*/ 140 h 214"/>
                <a:gd name="T26" fmla="*/ 114 w 147"/>
                <a:gd name="T27" fmla="*/ 154 h 214"/>
                <a:gd name="T28" fmla="*/ 99 w 147"/>
                <a:gd name="T29" fmla="*/ 125 h 214"/>
                <a:gd name="T30" fmla="*/ 102 w 147"/>
                <a:gd name="T31" fmla="*/ 93 h 214"/>
                <a:gd name="T32" fmla="*/ 94 w 147"/>
                <a:gd name="T33" fmla="*/ 114 h 214"/>
                <a:gd name="T34" fmla="*/ 94 w 147"/>
                <a:gd name="T35" fmla="*/ 155 h 214"/>
                <a:gd name="T36" fmla="*/ 85 w 147"/>
                <a:gd name="T37" fmla="*/ 191 h 214"/>
                <a:gd name="T38" fmla="*/ 61 w 147"/>
                <a:gd name="T39" fmla="*/ 214 h 214"/>
                <a:gd name="T40" fmla="*/ 50 w 147"/>
                <a:gd name="T41" fmla="*/ 173 h 214"/>
                <a:gd name="T42" fmla="*/ 33 w 147"/>
                <a:gd name="T43" fmla="*/ 107 h 214"/>
                <a:gd name="T44" fmla="*/ 38 w 147"/>
                <a:gd name="T45" fmla="*/ 86 h 214"/>
                <a:gd name="T46" fmla="*/ 29 w 147"/>
                <a:gd name="T47" fmla="*/ 103 h 214"/>
                <a:gd name="T48" fmla="*/ 25 w 147"/>
                <a:gd name="T49" fmla="*/ 125 h 214"/>
                <a:gd name="T50" fmla="*/ 13 w 147"/>
                <a:gd name="T51" fmla="*/ 141 h 214"/>
                <a:gd name="T52" fmla="*/ 3 w 147"/>
                <a:gd name="T53" fmla="*/ 70 h 214"/>
                <a:gd name="T54" fmla="*/ 12 w 147"/>
                <a:gd name="T55" fmla="*/ 12 h 214"/>
                <a:gd name="T56" fmla="*/ 21 w 147"/>
                <a:gd name="T57" fmla="*/ 0 h 214"/>
                <a:gd name="T58" fmla="*/ 21 w 147"/>
                <a:gd name="T59" fmla="*/ 72 h 214"/>
                <a:gd name="T60" fmla="*/ 55 w 147"/>
                <a:gd name="T61" fmla="*/ 3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7" h="214">
                  <a:moveTo>
                    <a:pt x="55" y="36"/>
                  </a:moveTo>
                  <a:cubicBezTo>
                    <a:pt x="53" y="44"/>
                    <a:pt x="51" y="51"/>
                    <a:pt x="50" y="59"/>
                  </a:cubicBezTo>
                  <a:cubicBezTo>
                    <a:pt x="48" y="74"/>
                    <a:pt x="52" y="86"/>
                    <a:pt x="59" y="99"/>
                  </a:cubicBezTo>
                  <a:cubicBezTo>
                    <a:pt x="64" y="107"/>
                    <a:pt x="69" y="116"/>
                    <a:pt x="74" y="125"/>
                  </a:cubicBezTo>
                  <a:cubicBezTo>
                    <a:pt x="75" y="109"/>
                    <a:pt x="79" y="94"/>
                    <a:pt x="87" y="80"/>
                  </a:cubicBezTo>
                  <a:cubicBezTo>
                    <a:pt x="94" y="66"/>
                    <a:pt x="104" y="54"/>
                    <a:pt x="117" y="43"/>
                  </a:cubicBezTo>
                  <a:cubicBezTo>
                    <a:pt x="120" y="57"/>
                    <a:pt x="121" y="71"/>
                    <a:pt x="119" y="85"/>
                  </a:cubicBezTo>
                  <a:cubicBezTo>
                    <a:pt x="124" y="83"/>
                    <a:pt x="126" y="79"/>
                    <a:pt x="127" y="75"/>
                  </a:cubicBezTo>
                  <a:cubicBezTo>
                    <a:pt x="135" y="58"/>
                    <a:pt x="136" y="40"/>
                    <a:pt x="134" y="22"/>
                  </a:cubicBezTo>
                  <a:cubicBezTo>
                    <a:pt x="134" y="18"/>
                    <a:pt x="133" y="14"/>
                    <a:pt x="133" y="10"/>
                  </a:cubicBezTo>
                  <a:cubicBezTo>
                    <a:pt x="135" y="15"/>
                    <a:pt x="138" y="20"/>
                    <a:pt x="139" y="25"/>
                  </a:cubicBezTo>
                  <a:cubicBezTo>
                    <a:pt x="147" y="50"/>
                    <a:pt x="144" y="73"/>
                    <a:pt x="135" y="96"/>
                  </a:cubicBezTo>
                  <a:cubicBezTo>
                    <a:pt x="130" y="111"/>
                    <a:pt x="123" y="126"/>
                    <a:pt x="118" y="140"/>
                  </a:cubicBezTo>
                  <a:cubicBezTo>
                    <a:pt x="116" y="145"/>
                    <a:pt x="115" y="149"/>
                    <a:pt x="114" y="154"/>
                  </a:cubicBezTo>
                  <a:cubicBezTo>
                    <a:pt x="108" y="145"/>
                    <a:pt x="102" y="136"/>
                    <a:pt x="99" y="125"/>
                  </a:cubicBezTo>
                  <a:cubicBezTo>
                    <a:pt x="97" y="114"/>
                    <a:pt x="99" y="103"/>
                    <a:pt x="102" y="93"/>
                  </a:cubicBezTo>
                  <a:cubicBezTo>
                    <a:pt x="97" y="99"/>
                    <a:pt x="95" y="106"/>
                    <a:pt x="94" y="114"/>
                  </a:cubicBezTo>
                  <a:cubicBezTo>
                    <a:pt x="94" y="127"/>
                    <a:pt x="94" y="141"/>
                    <a:pt x="94" y="155"/>
                  </a:cubicBezTo>
                  <a:cubicBezTo>
                    <a:pt x="94" y="167"/>
                    <a:pt x="92" y="180"/>
                    <a:pt x="85" y="191"/>
                  </a:cubicBezTo>
                  <a:cubicBezTo>
                    <a:pt x="79" y="201"/>
                    <a:pt x="72" y="209"/>
                    <a:pt x="61" y="214"/>
                  </a:cubicBezTo>
                  <a:cubicBezTo>
                    <a:pt x="63" y="198"/>
                    <a:pt x="55" y="186"/>
                    <a:pt x="50" y="173"/>
                  </a:cubicBezTo>
                  <a:cubicBezTo>
                    <a:pt x="40" y="152"/>
                    <a:pt x="30" y="131"/>
                    <a:pt x="33" y="107"/>
                  </a:cubicBezTo>
                  <a:cubicBezTo>
                    <a:pt x="34" y="100"/>
                    <a:pt x="36" y="94"/>
                    <a:pt x="38" y="86"/>
                  </a:cubicBezTo>
                  <a:cubicBezTo>
                    <a:pt x="32" y="91"/>
                    <a:pt x="30" y="97"/>
                    <a:pt x="29" y="103"/>
                  </a:cubicBezTo>
                  <a:cubicBezTo>
                    <a:pt x="27" y="110"/>
                    <a:pt x="26" y="118"/>
                    <a:pt x="25" y="125"/>
                  </a:cubicBezTo>
                  <a:cubicBezTo>
                    <a:pt x="23" y="132"/>
                    <a:pt x="19" y="138"/>
                    <a:pt x="13" y="141"/>
                  </a:cubicBezTo>
                  <a:cubicBezTo>
                    <a:pt x="9" y="117"/>
                    <a:pt x="5" y="94"/>
                    <a:pt x="3" y="70"/>
                  </a:cubicBezTo>
                  <a:cubicBezTo>
                    <a:pt x="0" y="50"/>
                    <a:pt x="2" y="30"/>
                    <a:pt x="12" y="12"/>
                  </a:cubicBezTo>
                  <a:cubicBezTo>
                    <a:pt x="15" y="8"/>
                    <a:pt x="18" y="4"/>
                    <a:pt x="21" y="0"/>
                  </a:cubicBezTo>
                  <a:cubicBezTo>
                    <a:pt x="8" y="24"/>
                    <a:pt x="12" y="47"/>
                    <a:pt x="21" y="72"/>
                  </a:cubicBezTo>
                  <a:cubicBezTo>
                    <a:pt x="28" y="55"/>
                    <a:pt x="40" y="44"/>
                    <a:pt x="55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 9">
              <a:extLst>
                <a:ext uri="{FF2B5EF4-FFF2-40B4-BE49-F238E27FC236}">
                  <a16:creationId xmlns:a16="http://schemas.microsoft.com/office/drawing/2014/main" id="{C7305F88-7505-4E83-96C1-CAC461626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2618" y="1499448"/>
              <a:ext cx="420479" cy="364535"/>
            </a:xfrm>
            <a:custGeom>
              <a:avLst/>
              <a:gdLst>
                <a:gd name="T0" fmla="*/ 119 w 119"/>
                <a:gd name="T1" fmla="*/ 103 h 103"/>
                <a:gd name="T2" fmla="*/ 0 w 119"/>
                <a:gd name="T3" fmla="*/ 100 h 103"/>
                <a:gd name="T4" fmla="*/ 62 w 119"/>
                <a:gd name="T5" fmla="*/ 0 h 103"/>
                <a:gd name="T6" fmla="*/ 119 w 119"/>
                <a:gd name="T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103">
                  <a:moveTo>
                    <a:pt x="119" y="103"/>
                  </a:moveTo>
                  <a:cubicBezTo>
                    <a:pt x="79" y="102"/>
                    <a:pt x="39" y="101"/>
                    <a:pt x="0" y="100"/>
                  </a:cubicBezTo>
                  <a:cubicBezTo>
                    <a:pt x="3" y="84"/>
                    <a:pt x="47" y="12"/>
                    <a:pt x="62" y="0"/>
                  </a:cubicBezTo>
                  <a:cubicBezTo>
                    <a:pt x="76" y="12"/>
                    <a:pt x="118" y="90"/>
                    <a:pt x="119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4" name="Freeform 14">
            <a:extLst>
              <a:ext uri="{FF2B5EF4-FFF2-40B4-BE49-F238E27FC236}">
                <a16:creationId xmlns:a16="http://schemas.microsoft.com/office/drawing/2014/main" id="{F6BC2AAA-F3B3-486E-9A47-BF32C5A4C61E}"/>
              </a:ext>
            </a:extLst>
          </p:cNvPr>
          <p:cNvSpPr>
            <a:spLocks/>
          </p:cNvSpPr>
          <p:nvPr/>
        </p:nvSpPr>
        <p:spPr bwMode="auto">
          <a:xfrm rot="18848833">
            <a:off x="8078215" y="3885740"/>
            <a:ext cx="911189" cy="911189"/>
          </a:xfrm>
          <a:custGeom>
            <a:avLst/>
            <a:gdLst>
              <a:gd name="T0" fmla="*/ 79 w 275"/>
              <a:gd name="T1" fmla="*/ 58 h 275"/>
              <a:gd name="T2" fmla="*/ 137 w 275"/>
              <a:gd name="T3" fmla="*/ 0 h 275"/>
              <a:gd name="T4" fmla="*/ 182 w 275"/>
              <a:gd name="T5" fmla="*/ 46 h 275"/>
              <a:gd name="T6" fmla="*/ 167 w 275"/>
              <a:gd name="T7" fmla="*/ 54 h 275"/>
              <a:gd name="T8" fmla="*/ 145 w 275"/>
              <a:gd name="T9" fmla="*/ 99 h 275"/>
              <a:gd name="T10" fmla="*/ 202 w 275"/>
              <a:gd name="T11" fmla="*/ 121 h 275"/>
              <a:gd name="T12" fmla="*/ 222 w 275"/>
              <a:gd name="T13" fmla="*/ 97 h 275"/>
              <a:gd name="T14" fmla="*/ 226 w 275"/>
              <a:gd name="T15" fmla="*/ 89 h 275"/>
              <a:gd name="T16" fmla="*/ 248 w 275"/>
              <a:gd name="T17" fmla="*/ 109 h 275"/>
              <a:gd name="T18" fmla="*/ 272 w 275"/>
              <a:gd name="T19" fmla="*/ 134 h 275"/>
              <a:gd name="T20" fmla="*/ 272 w 275"/>
              <a:gd name="T21" fmla="*/ 140 h 275"/>
              <a:gd name="T22" fmla="*/ 218 w 275"/>
              <a:gd name="T23" fmla="*/ 194 h 275"/>
              <a:gd name="T24" fmla="*/ 220 w 275"/>
              <a:gd name="T25" fmla="*/ 200 h 275"/>
              <a:gd name="T26" fmla="*/ 242 w 275"/>
              <a:gd name="T27" fmla="*/ 212 h 275"/>
              <a:gd name="T28" fmla="*/ 254 w 275"/>
              <a:gd name="T29" fmla="*/ 253 h 275"/>
              <a:gd name="T30" fmla="*/ 230 w 275"/>
              <a:gd name="T31" fmla="*/ 263 h 275"/>
              <a:gd name="T32" fmla="*/ 202 w 275"/>
              <a:gd name="T33" fmla="*/ 238 h 275"/>
              <a:gd name="T34" fmla="*/ 193 w 275"/>
              <a:gd name="T35" fmla="*/ 220 h 275"/>
              <a:gd name="T36" fmla="*/ 179 w 275"/>
              <a:gd name="T37" fmla="*/ 233 h 275"/>
              <a:gd name="T38" fmla="*/ 141 w 275"/>
              <a:gd name="T39" fmla="*/ 272 h 275"/>
              <a:gd name="T40" fmla="*/ 135 w 275"/>
              <a:gd name="T41" fmla="*/ 273 h 275"/>
              <a:gd name="T42" fmla="*/ 91 w 275"/>
              <a:gd name="T43" fmla="*/ 229 h 275"/>
              <a:gd name="T44" fmla="*/ 105 w 275"/>
              <a:gd name="T45" fmla="*/ 221 h 275"/>
              <a:gd name="T46" fmla="*/ 124 w 275"/>
              <a:gd name="T47" fmla="*/ 170 h 275"/>
              <a:gd name="T48" fmla="*/ 89 w 275"/>
              <a:gd name="T49" fmla="*/ 148 h 275"/>
              <a:gd name="T50" fmla="*/ 50 w 275"/>
              <a:gd name="T51" fmla="*/ 178 h 275"/>
              <a:gd name="T52" fmla="*/ 46 w 275"/>
              <a:gd name="T53" fmla="*/ 185 h 275"/>
              <a:gd name="T54" fmla="*/ 41 w 275"/>
              <a:gd name="T55" fmla="*/ 178 h 275"/>
              <a:gd name="T56" fmla="*/ 3 w 275"/>
              <a:gd name="T57" fmla="*/ 141 h 275"/>
              <a:gd name="T58" fmla="*/ 3 w 275"/>
              <a:gd name="T59" fmla="*/ 134 h 275"/>
              <a:gd name="T60" fmla="*/ 55 w 275"/>
              <a:gd name="T61" fmla="*/ 83 h 275"/>
              <a:gd name="T62" fmla="*/ 59 w 275"/>
              <a:gd name="T63" fmla="*/ 79 h 275"/>
              <a:gd name="T64" fmla="*/ 46 w 275"/>
              <a:gd name="T65" fmla="*/ 71 h 275"/>
              <a:gd name="T66" fmla="*/ 27 w 275"/>
              <a:gd name="T67" fmla="*/ 62 h 275"/>
              <a:gd name="T68" fmla="*/ 14 w 275"/>
              <a:gd name="T69" fmla="*/ 23 h 275"/>
              <a:gd name="T70" fmla="*/ 42 w 275"/>
              <a:gd name="T71" fmla="*/ 11 h 275"/>
              <a:gd name="T72" fmla="*/ 67 w 275"/>
              <a:gd name="T73" fmla="*/ 35 h 275"/>
              <a:gd name="T74" fmla="*/ 79 w 275"/>
              <a:gd name="T75" fmla="*/ 58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75" h="275">
                <a:moveTo>
                  <a:pt x="79" y="58"/>
                </a:moveTo>
                <a:cubicBezTo>
                  <a:pt x="99" y="38"/>
                  <a:pt x="118" y="19"/>
                  <a:pt x="137" y="0"/>
                </a:cubicBezTo>
                <a:cubicBezTo>
                  <a:pt x="152" y="16"/>
                  <a:pt x="167" y="31"/>
                  <a:pt x="182" y="46"/>
                </a:cubicBezTo>
                <a:cubicBezTo>
                  <a:pt x="178" y="48"/>
                  <a:pt x="173" y="51"/>
                  <a:pt x="167" y="54"/>
                </a:cubicBezTo>
                <a:cubicBezTo>
                  <a:pt x="151" y="62"/>
                  <a:pt x="141" y="82"/>
                  <a:pt x="145" y="99"/>
                </a:cubicBezTo>
                <a:cubicBezTo>
                  <a:pt x="151" y="125"/>
                  <a:pt x="179" y="135"/>
                  <a:pt x="202" y="121"/>
                </a:cubicBezTo>
                <a:cubicBezTo>
                  <a:pt x="212" y="115"/>
                  <a:pt x="218" y="106"/>
                  <a:pt x="222" y="97"/>
                </a:cubicBezTo>
                <a:cubicBezTo>
                  <a:pt x="224" y="94"/>
                  <a:pt x="225" y="92"/>
                  <a:pt x="226" y="89"/>
                </a:cubicBezTo>
                <a:cubicBezTo>
                  <a:pt x="234" y="96"/>
                  <a:pt x="241" y="102"/>
                  <a:pt x="248" y="109"/>
                </a:cubicBezTo>
                <a:cubicBezTo>
                  <a:pt x="256" y="118"/>
                  <a:pt x="264" y="126"/>
                  <a:pt x="272" y="134"/>
                </a:cubicBezTo>
                <a:cubicBezTo>
                  <a:pt x="275" y="137"/>
                  <a:pt x="275" y="138"/>
                  <a:pt x="272" y="140"/>
                </a:cubicBezTo>
                <a:cubicBezTo>
                  <a:pt x="254" y="158"/>
                  <a:pt x="237" y="176"/>
                  <a:pt x="218" y="194"/>
                </a:cubicBezTo>
                <a:cubicBezTo>
                  <a:pt x="215" y="198"/>
                  <a:pt x="216" y="199"/>
                  <a:pt x="220" y="200"/>
                </a:cubicBezTo>
                <a:cubicBezTo>
                  <a:pt x="227" y="204"/>
                  <a:pt x="235" y="208"/>
                  <a:pt x="242" y="212"/>
                </a:cubicBezTo>
                <a:cubicBezTo>
                  <a:pt x="258" y="220"/>
                  <a:pt x="263" y="240"/>
                  <a:pt x="254" y="253"/>
                </a:cubicBezTo>
                <a:cubicBezTo>
                  <a:pt x="250" y="260"/>
                  <a:pt x="238" y="265"/>
                  <a:pt x="230" y="263"/>
                </a:cubicBezTo>
                <a:cubicBezTo>
                  <a:pt x="215" y="261"/>
                  <a:pt x="208" y="250"/>
                  <a:pt x="202" y="238"/>
                </a:cubicBezTo>
                <a:cubicBezTo>
                  <a:pt x="199" y="232"/>
                  <a:pt x="196" y="226"/>
                  <a:pt x="193" y="220"/>
                </a:cubicBezTo>
                <a:cubicBezTo>
                  <a:pt x="188" y="225"/>
                  <a:pt x="184" y="229"/>
                  <a:pt x="179" y="233"/>
                </a:cubicBezTo>
                <a:cubicBezTo>
                  <a:pt x="166" y="246"/>
                  <a:pt x="154" y="259"/>
                  <a:pt x="141" y="272"/>
                </a:cubicBezTo>
                <a:cubicBezTo>
                  <a:pt x="140" y="273"/>
                  <a:pt x="138" y="275"/>
                  <a:pt x="135" y="273"/>
                </a:cubicBezTo>
                <a:cubicBezTo>
                  <a:pt x="121" y="258"/>
                  <a:pt x="106" y="243"/>
                  <a:pt x="91" y="229"/>
                </a:cubicBezTo>
                <a:cubicBezTo>
                  <a:pt x="96" y="226"/>
                  <a:pt x="100" y="223"/>
                  <a:pt x="105" y="221"/>
                </a:cubicBezTo>
                <a:cubicBezTo>
                  <a:pt x="124" y="211"/>
                  <a:pt x="132" y="189"/>
                  <a:pt x="124" y="170"/>
                </a:cubicBezTo>
                <a:cubicBezTo>
                  <a:pt x="119" y="156"/>
                  <a:pt x="103" y="147"/>
                  <a:pt x="89" y="148"/>
                </a:cubicBezTo>
                <a:cubicBezTo>
                  <a:pt x="69" y="150"/>
                  <a:pt x="58" y="161"/>
                  <a:pt x="50" y="178"/>
                </a:cubicBezTo>
                <a:cubicBezTo>
                  <a:pt x="49" y="180"/>
                  <a:pt x="48" y="181"/>
                  <a:pt x="46" y="185"/>
                </a:cubicBezTo>
                <a:cubicBezTo>
                  <a:pt x="44" y="182"/>
                  <a:pt x="43" y="180"/>
                  <a:pt x="41" y="178"/>
                </a:cubicBezTo>
                <a:cubicBezTo>
                  <a:pt x="28" y="165"/>
                  <a:pt x="16" y="153"/>
                  <a:pt x="3" y="141"/>
                </a:cubicBezTo>
                <a:cubicBezTo>
                  <a:pt x="0" y="138"/>
                  <a:pt x="0" y="137"/>
                  <a:pt x="3" y="134"/>
                </a:cubicBezTo>
                <a:cubicBezTo>
                  <a:pt x="21" y="117"/>
                  <a:pt x="38" y="100"/>
                  <a:pt x="55" y="83"/>
                </a:cubicBezTo>
                <a:cubicBezTo>
                  <a:pt x="56" y="81"/>
                  <a:pt x="57" y="80"/>
                  <a:pt x="59" y="79"/>
                </a:cubicBezTo>
                <a:cubicBezTo>
                  <a:pt x="54" y="76"/>
                  <a:pt x="50" y="74"/>
                  <a:pt x="46" y="71"/>
                </a:cubicBezTo>
                <a:cubicBezTo>
                  <a:pt x="40" y="68"/>
                  <a:pt x="33" y="65"/>
                  <a:pt x="27" y="62"/>
                </a:cubicBezTo>
                <a:cubicBezTo>
                  <a:pt x="13" y="55"/>
                  <a:pt x="7" y="36"/>
                  <a:pt x="14" y="23"/>
                </a:cubicBezTo>
                <a:cubicBezTo>
                  <a:pt x="19" y="13"/>
                  <a:pt x="32" y="9"/>
                  <a:pt x="42" y="11"/>
                </a:cubicBezTo>
                <a:cubicBezTo>
                  <a:pt x="55" y="15"/>
                  <a:pt x="62" y="24"/>
                  <a:pt x="67" y="35"/>
                </a:cubicBezTo>
                <a:cubicBezTo>
                  <a:pt x="70" y="43"/>
                  <a:pt x="74" y="50"/>
                  <a:pt x="79" y="58"/>
                </a:cubicBezTo>
                <a:close/>
              </a:path>
            </a:pathLst>
          </a:custGeom>
          <a:solidFill>
            <a:srgbClr val="670C7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62E32837-C9E5-4527-B307-D7C0EED4EDC2}"/>
              </a:ext>
            </a:extLst>
          </p:cNvPr>
          <p:cNvGrpSpPr/>
          <p:nvPr/>
        </p:nvGrpSpPr>
        <p:grpSpPr>
          <a:xfrm rot="273415">
            <a:off x="8190079" y="5195041"/>
            <a:ext cx="776545" cy="808356"/>
            <a:chOff x="1601806" y="2829808"/>
            <a:chExt cx="3126835" cy="3254924"/>
          </a:xfrm>
          <a:solidFill>
            <a:srgbClr val="670C7B"/>
          </a:solidFill>
        </p:grpSpPr>
        <p:sp>
          <p:nvSpPr>
            <p:cNvPr id="136" name="Freeform 46">
              <a:extLst>
                <a:ext uri="{FF2B5EF4-FFF2-40B4-BE49-F238E27FC236}">
                  <a16:creationId xmlns:a16="http://schemas.microsoft.com/office/drawing/2014/main" id="{F1DC5402-5A02-4E40-9C90-7BCB1FEFF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448" y="5210903"/>
              <a:ext cx="1112465" cy="873829"/>
            </a:xfrm>
            <a:custGeom>
              <a:avLst/>
              <a:gdLst>
                <a:gd name="T0" fmla="*/ 404 w 806"/>
                <a:gd name="T1" fmla="*/ 628 h 628"/>
                <a:gd name="T2" fmla="*/ 285 w 806"/>
                <a:gd name="T3" fmla="*/ 538 h 628"/>
                <a:gd name="T4" fmla="*/ 13 w 806"/>
                <a:gd name="T5" fmla="*/ 154 h 628"/>
                <a:gd name="T6" fmla="*/ 0 w 806"/>
                <a:gd name="T7" fmla="*/ 135 h 628"/>
                <a:gd name="T8" fmla="*/ 77 w 806"/>
                <a:gd name="T9" fmla="*/ 111 h 628"/>
                <a:gd name="T10" fmla="*/ 410 w 806"/>
                <a:gd name="T11" fmla="*/ 5 h 628"/>
                <a:gd name="T12" fmla="*/ 442 w 806"/>
                <a:gd name="T13" fmla="*/ 15 h 628"/>
                <a:gd name="T14" fmla="*/ 620 w 806"/>
                <a:gd name="T15" fmla="*/ 279 h 628"/>
                <a:gd name="T16" fmla="*/ 756 w 806"/>
                <a:gd name="T17" fmla="*/ 389 h 628"/>
                <a:gd name="T18" fmla="*/ 804 w 806"/>
                <a:gd name="T19" fmla="*/ 464 h 628"/>
                <a:gd name="T20" fmla="*/ 750 w 806"/>
                <a:gd name="T21" fmla="*/ 530 h 628"/>
                <a:gd name="T22" fmla="*/ 465 w 806"/>
                <a:gd name="T23" fmla="*/ 620 h 628"/>
                <a:gd name="T24" fmla="*/ 436 w 806"/>
                <a:gd name="T25" fmla="*/ 628 h 628"/>
                <a:gd name="T26" fmla="*/ 404 w 806"/>
                <a:gd name="T27" fmla="*/ 628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6" h="628">
                  <a:moveTo>
                    <a:pt x="404" y="628"/>
                  </a:moveTo>
                  <a:cubicBezTo>
                    <a:pt x="349" y="618"/>
                    <a:pt x="316" y="582"/>
                    <a:pt x="285" y="538"/>
                  </a:cubicBezTo>
                  <a:cubicBezTo>
                    <a:pt x="196" y="409"/>
                    <a:pt x="104" y="282"/>
                    <a:pt x="13" y="154"/>
                  </a:cubicBezTo>
                  <a:cubicBezTo>
                    <a:pt x="9" y="148"/>
                    <a:pt x="5" y="143"/>
                    <a:pt x="0" y="135"/>
                  </a:cubicBezTo>
                  <a:cubicBezTo>
                    <a:pt x="27" y="126"/>
                    <a:pt x="52" y="119"/>
                    <a:pt x="77" y="111"/>
                  </a:cubicBezTo>
                  <a:cubicBezTo>
                    <a:pt x="188" y="75"/>
                    <a:pt x="299" y="41"/>
                    <a:pt x="410" y="5"/>
                  </a:cubicBezTo>
                  <a:cubicBezTo>
                    <a:pt x="425" y="0"/>
                    <a:pt x="433" y="2"/>
                    <a:pt x="442" y="15"/>
                  </a:cubicBezTo>
                  <a:cubicBezTo>
                    <a:pt x="501" y="104"/>
                    <a:pt x="561" y="191"/>
                    <a:pt x="620" y="279"/>
                  </a:cubicBezTo>
                  <a:cubicBezTo>
                    <a:pt x="654" y="329"/>
                    <a:pt x="699" y="366"/>
                    <a:pt x="756" y="389"/>
                  </a:cubicBezTo>
                  <a:cubicBezTo>
                    <a:pt x="790" y="403"/>
                    <a:pt x="806" y="428"/>
                    <a:pt x="804" y="464"/>
                  </a:cubicBezTo>
                  <a:cubicBezTo>
                    <a:pt x="803" y="495"/>
                    <a:pt x="783" y="519"/>
                    <a:pt x="750" y="530"/>
                  </a:cubicBezTo>
                  <a:cubicBezTo>
                    <a:pt x="655" y="560"/>
                    <a:pt x="560" y="590"/>
                    <a:pt x="465" y="620"/>
                  </a:cubicBezTo>
                  <a:cubicBezTo>
                    <a:pt x="455" y="623"/>
                    <a:pt x="446" y="625"/>
                    <a:pt x="436" y="628"/>
                  </a:cubicBezTo>
                  <a:cubicBezTo>
                    <a:pt x="425" y="628"/>
                    <a:pt x="415" y="628"/>
                    <a:pt x="404" y="6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 47">
              <a:extLst>
                <a:ext uri="{FF2B5EF4-FFF2-40B4-BE49-F238E27FC236}">
                  <a16:creationId xmlns:a16="http://schemas.microsoft.com/office/drawing/2014/main" id="{DE6981C8-F0AE-4150-9386-478315500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194" y="2829808"/>
              <a:ext cx="1949447" cy="2244230"/>
            </a:xfrm>
            <a:custGeom>
              <a:avLst/>
              <a:gdLst>
                <a:gd name="T0" fmla="*/ 0 w 1413"/>
                <a:gd name="T1" fmla="*/ 723 h 1613"/>
                <a:gd name="T2" fmla="*/ 906 w 1413"/>
                <a:gd name="T3" fmla="*/ 0 h 1613"/>
                <a:gd name="T4" fmla="*/ 1413 w 1413"/>
                <a:gd name="T5" fmla="*/ 1613 h 1613"/>
                <a:gd name="T6" fmla="*/ 257 w 1413"/>
                <a:gd name="T7" fmla="*/ 1540 h 1613"/>
                <a:gd name="T8" fmla="*/ 0 w 1413"/>
                <a:gd name="T9" fmla="*/ 723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3" h="1613">
                  <a:moveTo>
                    <a:pt x="0" y="723"/>
                  </a:moveTo>
                  <a:cubicBezTo>
                    <a:pt x="359" y="555"/>
                    <a:pt x="648" y="300"/>
                    <a:pt x="906" y="0"/>
                  </a:cubicBezTo>
                  <a:cubicBezTo>
                    <a:pt x="1075" y="539"/>
                    <a:pt x="1244" y="1074"/>
                    <a:pt x="1413" y="1613"/>
                  </a:cubicBezTo>
                  <a:cubicBezTo>
                    <a:pt x="1031" y="1516"/>
                    <a:pt x="648" y="1473"/>
                    <a:pt x="257" y="1540"/>
                  </a:cubicBezTo>
                  <a:cubicBezTo>
                    <a:pt x="171" y="1267"/>
                    <a:pt x="86" y="996"/>
                    <a:pt x="0" y="7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 48">
              <a:extLst>
                <a:ext uri="{FF2B5EF4-FFF2-40B4-BE49-F238E27FC236}">
                  <a16:creationId xmlns:a16="http://schemas.microsoft.com/office/drawing/2014/main" id="{F4297E66-0BC0-486A-BE20-C6B6912DE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806" y="3896651"/>
              <a:ext cx="1338819" cy="1400232"/>
            </a:xfrm>
            <a:custGeom>
              <a:avLst/>
              <a:gdLst>
                <a:gd name="T0" fmla="*/ 713 w 970"/>
                <a:gd name="T1" fmla="*/ 0 h 1006"/>
                <a:gd name="T2" fmla="*/ 970 w 970"/>
                <a:gd name="T3" fmla="*/ 817 h 1006"/>
                <a:gd name="T4" fmla="*/ 825 w 970"/>
                <a:gd name="T5" fmla="*/ 862 h 1006"/>
                <a:gd name="T6" fmla="*/ 541 w 970"/>
                <a:gd name="T7" fmla="*/ 948 h 1006"/>
                <a:gd name="T8" fmla="*/ 26 w 970"/>
                <a:gd name="T9" fmla="*/ 587 h 1006"/>
                <a:gd name="T10" fmla="*/ 318 w 970"/>
                <a:gd name="T11" fmla="*/ 125 h 1006"/>
                <a:gd name="T12" fmla="*/ 713 w 970"/>
                <a:gd name="T13" fmla="*/ 0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0" h="1006">
                  <a:moveTo>
                    <a:pt x="713" y="0"/>
                  </a:moveTo>
                  <a:cubicBezTo>
                    <a:pt x="799" y="274"/>
                    <a:pt x="884" y="544"/>
                    <a:pt x="970" y="817"/>
                  </a:cubicBezTo>
                  <a:cubicBezTo>
                    <a:pt x="920" y="832"/>
                    <a:pt x="873" y="847"/>
                    <a:pt x="825" y="862"/>
                  </a:cubicBezTo>
                  <a:cubicBezTo>
                    <a:pt x="731" y="891"/>
                    <a:pt x="638" y="926"/>
                    <a:pt x="541" y="948"/>
                  </a:cubicBezTo>
                  <a:cubicBezTo>
                    <a:pt x="297" y="1006"/>
                    <a:pt x="58" y="835"/>
                    <a:pt x="26" y="587"/>
                  </a:cubicBezTo>
                  <a:cubicBezTo>
                    <a:pt x="0" y="381"/>
                    <a:pt x="121" y="190"/>
                    <a:pt x="318" y="125"/>
                  </a:cubicBezTo>
                  <a:cubicBezTo>
                    <a:pt x="449" y="83"/>
                    <a:pt x="580" y="42"/>
                    <a:pt x="7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261DC809-862D-4209-AD52-C207E4BFC7F3}"/>
              </a:ext>
            </a:extLst>
          </p:cNvPr>
          <p:cNvSpPr txBox="1"/>
          <p:nvPr/>
        </p:nvSpPr>
        <p:spPr>
          <a:xfrm>
            <a:off x="1732151" y="1617115"/>
            <a:ext cx="1981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Bulut Tabanlı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6" name="Freeform 10">
            <a:extLst>
              <a:ext uri="{FF2B5EF4-FFF2-40B4-BE49-F238E27FC236}">
                <a16:creationId xmlns:a16="http://schemas.microsoft.com/office/drawing/2014/main" id="{5B55FFD8-DF32-4638-8659-12B6316C18AE}"/>
              </a:ext>
            </a:extLst>
          </p:cNvPr>
          <p:cNvSpPr>
            <a:spLocks noEditPoints="1"/>
          </p:cNvSpPr>
          <p:nvPr/>
        </p:nvSpPr>
        <p:spPr bwMode="auto">
          <a:xfrm>
            <a:off x="402560" y="3796771"/>
            <a:ext cx="720448" cy="929067"/>
          </a:xfrm>
          <a:custGeom>
            <a:avLst/>
            <a:gdLst>
              <a:gd name="T0" fmla="*/ 507 w 554"/>
              <a:gd name="T1" fmla="*/ 408 h 714"/>
              <a:gd name="T2" fmla="*/ 507 w 554"/>
              <a:gd name="T3" fmla="*/ 428 h 714"/>
              <a:gd name="T4" fmla="*/ 485 w 554"/>
              <a:gd name="T5" fmla="*/ 444 h 714"/>
              <a:gd name="T6" fmla="*/ 503 w 554"/>
              <a:gd name="T7" fmla="*/ 466 h 714"/>
              <a:gd name="T8" fmla="*/ 493 w 554"/>
              <a:gd name="T9" fmla="*/ 500 h 714"/>
              <a:gd name="T10" fmla="*/ 497 w 554"/>
              <a:gd name="T11" fmla="*/ 560 h 714"/>
              <a:gd name="T12" fmla="*/ 424 w 554"/>
              <a:gd name="T13" fmla="*/ 568 h 714"/>
              <a:gd name="T14" fmla="*/ 375 w 554"/>
              <a:gd name="T15" fmla="*/ 562 h 714"/>
              <a:gd name="T16" fmla="*/ 327 w 554"/>
              <a:gd name="T17" fmla="*/ 703 h 714"/>
              <a:gd name="T18" fmla="*/ 217 w 554"/>
              <a:gd name="T19" fmla="*/ 651 h 714"/>
              <a:gd name="T20" fmla="*/ 131 w 554"/>
              <a:gd name="T21" fmla="*/ 609 h 714"/>
              <a:gd name="T22" fmla="*/ 78 w 554"/>
              <a:gd name="T23" fmla="*/ 579 h 714"/>
              <a:gd name="T24" fmla="*/ 79 w 554"/>
              <a:gd name="T25" fmla="*/ 441 h 714"/>
              <a:gd name="T26" fmla="*/ 28 w 554"/>
              <a:gd name="T27" fmla="*/ 353 h 714"/>
              <a:gd name="T28" fmla="*/ 2 w 554"/>
              <a:gd name="T29" fmla="*/ 202 h 714"/>
              <a:gd name="T30" fmla="*/ 64 w 554"/>
              <a:gd name="T31" fmla="*/ 63 h 714"/>
              <a:gd name="T32" fmla="*/ 173 w 554"/>
              <a:gd name="T33" fmla="*/ 10 h 714"/>
              <a:gd name="T34" fmla="*/ 294 w 554"/>
              <a:gd name="T35" fmla="*/ 4 h 714"/>
              <a:gd name="T36" fmla="*/ 468 w 554"/>
              <a:gd name="T37" fmla="*/ 117 h 714"/>
              <a:gd name="T38" fmla="*/ 496 w 554"/>
              <a:gd name="T39" fmla="*/ 232 h 714"/>
              <a:gd name="T40" fmla="*/ 541 w 554"/>
              <a:gd name="T41" fmla="*/ 332 h 714"/>
              <a:gd name="T42" fmla="*/ 552 w 554"/>
              <a:gd name="T43" fmla="*/ 361 h 714"/>
              <a:gd name="T44" fmla="*/ 504 w 554"/>
              <a:gd name="T45" fmla="*/ 385 h 714"/>
              <a:gd name="T46" fmla="*/ 131 w 554"/>
              <a:gd name="T47" fmla="*/ 210 h 714"/>
              <a:gd name="T48" fmla="*/ 82 w 554"/>
              <a:gd name="T49" fmla="*/ 222 h 714"/>
              <a:gd name="T50" fmla="*/ 124 w 554"/>
              <a:gd name="T51" fmla="*/ 250 h 714"/>
              <a:gd name="T52" fmla="*/ 144 w 554"/>
              <a:gd name="T53" fmla="*/ 238 h 714"/>
              <a:gd name="T54" fmla="*/ 167 w 554"/>
              <a:gd name="T55" fmla="*/ 310 h 714"/>
              <a:gd name="T56" fmla="*/ 226 w 554"/>
              <a:gd name="T57" fmla="*/ 294 h 714"/>
              <a:gd name="T58" fmla="*/ 211 w 554"/>
              <a:gd name="T59" fmla="*/ 241 h 714"/>
              <a:gd name="T60" fmla="*/ 275 w 554"/>
              <a:gd name="T61" fmla="*/ 260 h 714"/>
              <a:gd name="T62" fmla="*/ 279 w 554"/>
              <a:gd name="T63" fmla="*/ 280 h 714"/>
              <a:gd name="T64" fmla="*/ 337 w 554"/>
              <a:gd name="T65" fmla="*/ 264 h 714"/>
              <a:gd name="T66" fmla="*/ 325 w 554"/>
              <a:gd name="T67" fmla="*/ 215 h 714"/>
              <a:gd name="T68" fmla="*/ 346 w 554"/>
              <a:gd name="T69" fmla="*/ 192 h 714"/>
              <a:gd name="T70" fmla="*/ 366 w 554"/>
              <a:gd name="T71" fmla="*/ 149 h 714"/>
              <a:gd name="T72" fmla="*/ 312 w 554"/>
              <a:gd name="T73" fmla="*/ 163 h 714"/>
              <a:gd name="T74" fmla="*/ 293 w 554"/>
              <a:gd name="T75" fmla="*/ 94 h 714"/>
              <a:gd name="T76" fmla="*/ 269 w 554"/>
              <a:gd name="T77" fmla="*/ 96 h 714"/>
              <a:gd name="T78" fmla="*/ 239 w 554"/>
              <a:gd name="T79" fmla="*/ 113 h 714"/>
              <a:gd name="T80" fmla="*/ 201 w 554"/>
              <a:gd name="T81" fmla="*/ 172 h 714"/>
              <a:gd name="T82" fmla="*/ 177 w 554"/>
              <a:gd name="T83" fmla="*/ 120 h 714"/>
              <a:gd name="T84" fmla="*/ 137 w 554"/>
              <a:gd name="T85" fmla="*/ 210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54" h="714">
                <a:moveTo>
                  <a:pt x="504" y="385"/>
                </a:moveTo>
                <a:cubicBezTo>
                  <a:pt x="505" y="392"/>
                  <a:pt x="506" y="400"/>
                  <a:pt x="507" y="408"/>
                </a:cubicBezTo>
                <a:cubicBezTo>
                  <a:pt x="508" y="413"/>
                  <a:pt x="509" y="418"/>
                  <a:pt x="509" y="423"/>
                </a:cubicBezTo>
                <a:cubicBezTo>
                  <a:pt x="509" y="425"/>
                  <a:pt x="508" y="427"/>
                  <a:pt x="507" y="428"/>
                </a:cubicBezTo>
                <a:cubicBezTo>
                  <a:pt x="500" y="432"/>
                  <a:pt x="494" y="437"/>
                  <a:pt x="487" y="441"/>
                </a:cubicBezTo>
                <a:cubicBezTo>
                  <a:pt x="487" y="442"/>
                  <a:pt x="486" y="442"/>
                  <a:pt x="485" y="444"/>
                </a:cubicBezTo>
                <a:cubicBezTo>
                  <a:pt x="490" y="449"/>
                  <a:pt x="496" y="454"/>
                  <a:pt x="501" y="459"/>
                </a:cubicBezTo>
                <a:cubicBezTo>
                  <a:pt x="503" y="461"/>
                  <a:pt x="504" y="463"/>
                  <a:pt x="503" y="466"/>
                </a:cubicBezTo>
                <a:cubicBezTo>
                  <a:pt x="499" y="475"/>
                  <a:pt x="496" y="485"/>
                  <a:pt x="493" y="495"/>
                </a:cubicBezTo>
                <a:cubicBezTo>
                  <a:pt x="493" y="496"/>
                  <a:pt x="493" y="498"/>
                  <a:pt x="493" y="500"/>
                </a:cubicBezTo>
                <a:cubicBezTo>
                  <a:pt x="497" y="511"/>
                  <a:pt x="502" y="522"/>
                  <a:pt x="504" y="533"/>
                </a:cubicBezTo>
                <a:cubicBezTo>
                  <a:pt x="507" y="543"/>
                  <a:pt x="505" y="553"/>
                  <a:pt x="497" y="560"/>
                </a:cubicBezTo>
                <a:cubicBezTo>
                  <a:pt x="494" y="563"/>
                  <a:pt x="491" y="564"/>
                  <a:pt x="487" y="565"/>
                </a:cubicBezTo>
                <a:cubicBezTo>
                  <a:pt x="466" y="570"/>
                  <a:pt x="445" y="570"/>
                  <a:pt x="424" y="568"/>
                </a:cubicBezTo>
                <a:cubicBezTo>
                  <a:pt x="409" y="567"/>
                  <a:pt x="394" y="565"/>
                  <a:pt x="379" y="563"/>
                </a:cubicBezTo>
                <a:cubicBezTo>
                  <a:pt x="378" y="562"/>
                  <a:pt x="377" y="562"/>
                  <a:pt x="375" y="562"/>
                </a:cubicBezTo>
                <a:cubicBezTo>
                  <a:pt x="367" y="613"/>
                  <a:pt x="358" y="663"/>
                  <a:pt x="349" y="714"/>
                </a:cubicBezTo>
                <a:cubicBezTo>
                  <a:pt x="341" y="710"/>
                  <a:pt x="334" y="707"/>
                  <a:pt x="327" y="703"/>
                </a:cubicBezTo>
                <a:cubicBezTo>
                  <a:pt x="307" y="694"/>
                  <a:pt x="287" y="684"/>
                  <a:pt x="267" y="675"/>
                </a:cubicBezTo>
                <a:cubicBezTo>
                  <a:pt x="250" y="667"/>
                  <a:pt x="234" y="659"/>
                  <a:pt x="217" y="651"/>
                </a:cubicBezTo>
                <a:cubicBezTo>
                  <a:pt x="200" y="643"/>
                  <a:pt x="183" y="635"/>
                  <a:pt x="166" y="626"/>
                </a:cubicBezTo>
                <a:cubicBezTo>
                  <a:pt x="154" y="621"/>
                  <a:pt x="143" y="614"/>
                  <a:pt x="131" y="609"/>
                </a:cubicBezTo>
                <a:cubicBezTo>
                  <a:pt x="115" y="601"/>
                  <a:pt x="98" y="594"/>
                  <a:pt x="82" y="586"/>
                </a:cubicBezTo>
                <a:cubicBezTo>
                  <a:pt x="78" y="585"/>
                  <a:pt x="78" y="583"/>
                  <a:pt x="78" y="579"/>
                </a:cubicBezTo>
                <a:cubicBezTo>
                  <a:pt x="79" y="545"/>
                  <a:pt x="80" y="511"/>
                  <a:pt x="80" y="477"/>
                </a:cubicBezTo>
                <a:cubicBezTo>
                  <a:pt x="80" y="465"/>
                  <a:pt x="80" y="453"/>
                  <a:pt x="79" y="441"/>
                </a:cubicBezTo>
                <a:cubicBezTo>
                  <a:pt x="79" y="439"/>
                  <a:pt x="78" y="436"/>
                  <a:pt x="76" y="435"/>
                </a:cubicBezTo>
                <a:cubicBezTo>
                  <a:pt x="56" y="410"/>
                  <a:pt x="40" y="382"/>
                  <a:pt x="28" y="353"/>
                </a:cubicBezTo>
                <a:cubicBezTo>
                  <a:pt x="20" y="334"/>
                  <a:pt x="13" y="314"/>
                  <a:pt x="9" y="294"/>
                </a:cubicBezTo>
                <a:cubicBezTo>
                  <a:pt x="2" y="264"/>
                  <a:pt x="0" y="233"/>
                  <a:pt x="2" y="202"/>
                </a:cubicBezTo>
                <a:cubicBezTo>
                  <a:pt x="3" y="181"/>
                  <a:pt x="7" y="159"/>
                  <a:pt x="15" y="138"/>
                </a:cubicBezTo>
                <a:cubicBezTo>
                  <a:pt x="25" y="109"/>
                  <a:pt x="41" y="84"/>
                  <a:pt x="64" y="63"/>
                </a:cubicBezTo>
                <a:cubicBezTo>
                  <a:pt x="81" y="48"/>
                  <a:pt x="100" y="35"/>
                  <a:pt x="122" y="27"/>
                </a:cubicBezTo>
                <a:cubicBezTo>
                  <a:pt x="139" y="20"/>
                  <a:pt x="155" y="14"/>
                  <a:pt x="173" y="10"/>
                </a:cubicBezTo>
                <a:cubicBezTo>
                  <a:pt x="190" y="6"/>
                  <a:pt x="207" y="5"/>
                  <a:pt x="225" y="3"/>
                </a:cubicBezTo>
                <a:cubicBezTo>
                  <a:pt x="248" y="0"/>
                  <a:pt x="271" y="1"/>
                  <a:pt x="294" y="4"/>
                </a:cubicBezTo>
                <a:cubicBezTo>
                  <a:pt x="340" y="9"/>
                  <a:pt x="382" y="23"/>
                  <a:pt x="418" y="53"/>
                </a:cubicBezTo>
                <a:cubicBezTo>
                  <a:pt x="439" y="71"/>
                  <a:pt x="456" y="92"/>
                  <a:pt x="468" y="117"/>
                </a:cubicBezTo>
                <a:cubicBezTo>
                  <a:pt x="479" y="138"/>
                  <a:pt x="486" y="160"/>
                  <a:pt x="490" y="183"/>
                </a:cubicBezTo>
                <a:cubicBezTo>
                  <a:pt x="493" y="199"/>
                  <a:pt x="495" y="216"/>
                  <a:pt x="496" y="232"/>
                </a:cubicBezTo>
                <a:cubicBezTo>
                  <a:pt x="496" y="246"/>
                  <a:pt x="501" y="257"/>
                  <a:pt x="507" y="268"/>
                </a:cubicBezTo>
                <a:cubicBezTo>
                  <a:pt x="518" y="290"/>
                  <a:pt x="530" y="311"/>
                  <a:pt x="541" y="332"/>
                </a:cubicBezTo>
                <a:cubicBezTo>
                  <a:pt x="546" y="341"/>
                  <a:pt x="548" y="351"/>
                  <a:pt x="552" y="361"/>
                </a:cubicBezTo>
                <a:cubicBezTo>
                  <a:pt x="552" y="361"/>
                  <a:pt x="552" y="361"/>
                  <a:pt x="552" y="361"/>
                </a:cubicBezTo>
                <a:cubicBezTo>
                  <a:pt x="554" y="373"/>
                  <a:pt x="550" y="379"/>
                  <a:pt x="538" y="381"/>
                </a:cubicBezTo>
                <a:cubicBezTo>
                  <a:pt x="527" y="382"/>
                  <a:pt x="516" y="383"/>
                  <a:pt x="504" y="385"/>
                </a:cubicBezTo>
                <a:close/>
                <a:moveTo>
                  <a:pt x="137" y="210"/>
                </a:moveTo>
                <a:cubicBezTo>
                  <a:pt x="134" y="210"/>
                  <a:pt x="133" y="210"/>
                  <a:pt x="131" y="210"/>
                </a:cubicBezTo>
                <a:cubicBezTo>
                  <a:pt x="123" y="209"/>
                  <a:pt x="116" y="209"/>
                  <a:pt x="108" y="209"/>
                </a:cubicBezTo>
                <a:cubicBezTo>
                  <a:pt x="97" y="209"/>
                  <a:pt x="88" y="213"/>
                  <a:pt x="82" y="222"/>
                </a:cubicBezTo>
                <a:cubicBezTo>
                  <a:pt x="72" y="238"/>
                  <a:pt x="83" y="255"/>
                  <a:pt x="101" y="257"/>
                </a:cubicBezTo>
                <a:cubicBezTo>
                  <a:pt x="110" y="258"/>
                  <a:pt x="117" y="255"/>
                  <a:pt x="124" y="250"/>
                </a:cubicBezTo>
                <a:cubicBezTo>
                  <a:pt x="131" y="246"/>
                  <a:pt x="137" y="242"/>
                  <a:pt x="144" y="238"/>
                </a:cubicBezTo>
                <a:cubicBezTo>
                  <a:pt x="144" y="238"/>
                  <a:pt x="144" y="238"/>
                  <a:pt x="144" y="238"/>
                </a:cubicBezTo>
                <a:cubicBezTo>
                  <a:pt x="151" y="261"/>
                  <a:pt x="157" y="284"/>
                  <a:pt x="163" y="307"/>
                </a:cubicBezTo>
                <a:cubicBezTo>
                  <a:pt x="163" y="309"/>
                  <a:pt x="164" y="310"/>
                  <a:pt x="167" y="310"/>
                </a:cubicBezTo>
                <a:cubicBezTo>
                  <a:pt x="175" y="307"/>
                  <a:pt x="183" y="305"/>
                  <a:pt x="191" y="303"/>
                </a:cubicBezTo>
                <a:cubicBezTo>
                  <a:pt x="203" y="300"/>
                  <a:pt x="214" y="297"/>
                  <a:pt x="226" y="294"/>
                </a:cubicBezTo>
                <a:cubicBezTo>
                  <a:pt x="223" y="289"/>
                  <a:pt x="221" y="285"/>
                  <a:pt x="218" y="281"/>
                </a:cubicBezTo>
                <a:cubicBezTo>
                  <a:pt x="209" y="269"/>
                  <a:pt x="206" y="256"/>
                  <a:pt x="211" y="241"/>
                </a:cubicBezTo>
                <a:cubicBezTo>
                  <a:pt x="218" y="223"/>
                  <a:pt x="239" y="215"/>
                  <a:pt x="255" y="224"/>
                </a:cubicBezTo>
                <a:cubicBezTo>
                  <a:pt x="270" y="232"/>
                  <a:pt x="276" y="244"/>
                  <a:pt x="275" y="260"/>
                </a:cubicBezTo>
                <a:cubicBezTo>
                  <a:pt x="275" y="267"/>
                  <a:pt x="275" y="273"/>
                  <a:pt x="275" y="280"/>
                </a:cubicBezTo>
                <a:cubicBezTo>
                  <a:pt x="276" y="280"/>
                  <a:pt x="278" y="280"/>
                  <a:pt x="279" y="280"/>
                </a:cubicBezTo>
                <a:cubicBezTo>
                  <a:pt x="296" y="276"/>
                  <a:pt x="312" y="271"/>
                  <a:pt x="329" y="267"/>
                </a:cubicBezTo>
                <a:cubicBezTo>
                  <a:pt x="332" y="266"/>
                  <a:pt x="336" y="266"/>
                  <a:pt x="337" y="264"/>
                </a:cubicBezTo>
                <a:cubicBezTo>
                  <a:pt x="338" y="262"/>
                  <a:pt x="336" y="258"/>
                  <a:pt x="336" y="255"/>
                </a:cubicBezTo>
                <a:cubicBezTo>
                  <a:pt x="332" y="242"/>
                  <a:pt x="328" y="228"/>
                  <a:pt x="325" y="215"/>
                </a:cubicBezTo>
                <a:cubicBezTo>
                  <a:pt x="323" y="207"/>
                  <a:pt x="321" y="199"/>
                  <a:pt x="319" y="191"/>
                </a:cubicBezTo>
                <a:cubicBezTo>
                  <a:pt x="328" y="192"/>
                  <a:pt x="337" y="193"/>
                  <a:pt x="346" y="192"/>
                </a:cubicBezTo>
                <a:cubicBezTo>
                  <a:pt x="352" y="192"/>
                  <a:pt x="358" y="191"/>
                  <a:pt x="364" y="188"/>
                </a:cubicBezTo>
                <a:cubicBezTo>
                  <a:pt x="379" y="179"/>
                  <a:pt x="380" y="159"/>
                  <a:pt x="366" y="149"/>
                </a:cubicBezTo>
                <a:cubicBezTo>
                  <a:pt x="358" y="143"/>
                  <a:pt x="344" y="143"/>
                  <a:pt x="334" y="149"/>
                </a:cubicBezTo>
                <a:cubicBezTo>
                  <a:pt x="327" y="154"/>
                  <a:pt x="319" y="158"/>
                  <a:pt x="312" y="163"/>
                </a:cubicBezTo>
                <a:cubicBezTo>
                  <a:pt x="309" y="154"/>
                  <a:pt x="306" y="144"/>
                  <a:pt x="304" y="135"/>
                </a:cubicBezTo>
                <a:cubicBezTo>
                  <a:pt x="300" y="122"/>
                  <a:pt x="296" y="108"/>
                  <a:pt x="293" y="94"/>
                </a:cubicBezTo>
                <a:cubicBezTo>
                  <a:pt x="292" y="91"/>
                  <a:pt x="290" y="90"/>
                  <a:pt x="287" y="91"/>
                </a:cubicBezTo>
                <a:cubicBezTo>
                  <a:pt x="281" y="93"/>
                  <a:pt x="275" y="94"/>
                  <a:pt x="269" y="96"/>
                </a:cubicBezTo>
                <a:cubicBezTo>
                  <a:pt x="258" y="99"/>
                  <a:pt x="247" y="102"/>
                  <a:pt x="234" y="105"/>
                </a:cubicBezTo>
                <a:cubicBezTo>
                  <a:pt x="236" y="108"/>
                  <a:pt x="238" y="111"/>
                  <a:pt x="239" y="113"/>
                </a:cubicBezTo>
                <a:cubicBezTo>
                  <a:pt x="248" y="127"/>
                  <a:pt x="250" y="141"/>
                  <a:pt x="243" y="156"/>
                </a:cubicBezTo>
                <a:cubicBezTo>
                  <a:pt x="236" y="171"/>
                  <a:pt x="217" y="179"/>
                  <a:pt x="201" y="172"/>
                </a:cubicBezTo>
                <a:cubicBezTo>
                  <a:pt x="185" y="165"/>
                  <a:pt x="178" y="153"/>
                  <a:pt x="177" y="135"/>
                </a:cubicBezTo>
                <a:cubicBezTo>
                  <a:pt x="177" y="131"/>
                  <a:pt x="177" y="126"/>
                  <a:pt x="177" y="120"/>
                </a:cubicBezTo>
                <a:cubicBezTo>
                  <a:pt x="157" y="126"/>
                  <a:pt x="137" y="131"/>
                  <a:pt x="117" y="136"/>
                </a:cubicBezTo>
                <a:cubicBezTo>
                  <a:pt x="124" y="161"/>
                  <a:pt x="130" y="185"/>
                  <a:pt x="137" y="210"/>
                </a:cubicBezTo>
                <a:close/>
              </a:path>
            </a:pathLst>
          </a:custGeom>
          <a:solidFill>
            <a:srgbClr val="670C7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CEA134B-2975-4AC4-BE58-3A49A3DBBF89}"/>
              </a:ext>
            </a:extLst>
          </p:cNvPr>
          <p:cNvSpPr txBox="1"/>
          <p:nvPr/>
        </p:nvSpPr>
        <p:spPr>
          <a:xfrm>
            <a:off x="1543769" y="3995566"/>
            <a:ext cx="1981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Kola</a:t>
            </a:r>
            <a:r>
              <a:rPr lang="tr-TR" sz="2000" dirty="0"/>
              <a:t>y Kullanım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C1365D7-4C17-4AB7-BA77-1AE44F69D24F}"/>
              </a:ext>
            </a:extLst>
          </p:cNvPr>
          <p:cNvSpPr txBox="1"/>
          <p:nvPr/>
        </p:nvSpPr>
        <p:spPr>
          <a:xfrm>
            <a:off x="1636423" y="5259717"/>
            <a:ext cx="1869934" cy="41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Güvenli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14" y="1227190"/>
            <a:ext cx="3577599" cy="435164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606" y="5779473"/>
            <a:ext cx="3746613" cy="846401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034900" y="155371"/>
            <a:ext cx="9450023" cy="76944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Yeni Nesil Ön Muhasebe Programı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95" y="1386826"/>
            <a:ext cx="1068948" cy="70688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57" y="4951840"/>
            <a:ext cx="864710" cy="1121106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1505782" y="2684913"/>
            <a:ext cx="2120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Sınırsız</a:t>
            </a:r>
            <a:r>
              <a:rPr lang="tr-TR" sz="2000" b="1" dirty="0"/>
              <a:t> </a:t>
            </a:r>
            <a:r>
              <a:rPr lang="tr-TR" sz="2000" dirty="0"/>
              <a:t>Kullanıcı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9268229" y="3099390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Ücretsiz destek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940" y="2731543"/>
            <a:ext cx="810885" cy="895992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69" y="2490241"/>
            <a:ext cx="1149202" cy="86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9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bldLvl="5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72000" y="720000"/>
            <a:ext cx="10440000" cy="900000"/>
          </a:xfrm>
        </p:spPr>
        <p:txBody>
          <a:bodyPr/>
          <a:lstStyle/>
          <a:p>
            <a:r>
              <a:rPr lang="tr-TR" dirty="0"/>
              <a:t>Sıkça Sorulan Sorular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00000" y="2362200"/>
            <a:ext cx="10858948" cy="41574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1600" b="1" dirty="0">
                <a:solidFill>
                  <a:srgbClr val="7030A0"/>
                </a:solidFill>
              </a:rPr>
              <a:t>+ Hesapcini’ni kullanmak için eğitim almalı mıyım ? </a:t>
            </a:r>
          </a:p>
          <a:p>
            <a:pPr marL="0" indent="0" algn="just">
              <a:buNone/>
            </a:pPr>
            <a:r>
              <a:rPr lang="tr-TR" sz="1600" dirty="0">
                <a:solidFill>
                  <a:schemeClr val="tx1"/>
                </a:solidFill>
              </a:rPr>
              <a:t>-  Hesapcini, hiçbir eğitim ve kurulum gerektirmez.</a:t>
            </a:r>
            <a:endParaRPr lang="tr-TR" sz="1600" b="1" dirty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tr-TR" sz="1600" b="1" dirty="0">
                <a:solidFill>
                  <a:srgbClr val="7030A0"/>
                </a:solidFill>
              </a:rPr>
              <a:t>+ Hesapcini uygulamasını internetsiz kullanabilir  miyim? </a:t>
            </a:r>
          </a:p>
          <a:p>
            <a:pPr marL="0" indent="0" algn="just">
              <a:buNone/>
            </a:pPr>
            <a:r>
              <a:rPr lang="tr-TR" sz="1600" dirty="0">
                <a:solidFill>
                  <a:schemeClr val="tx1"/>
                </a:solidFill>
              </a:rPr>
              <a:t>- Hayır, Hesapcini bulut bilişime sahip olan online bir programdır. İnternet bağlantınızın olduğu her yerden giriş yapabilir ve programı kullanabilirsiniz. </a:t>
            </a:r>
          </a:p>
          <a:p>
            <a:pPr marL="0" indent="0" algn="just">
              <a:buNone/>
            </a:pPr>
            <a:r>
              <a:rPr lang="tr-TR" sz="1600" b="1" dirty="0">
                <a:solidFill>
                  <a:srgbClr val="7030A0"/>
                </a:solidFill>
              </a:rPr>
              <a:t>+ Verilerim nerede saklanıyor ?</a:t>
            </a:r>
          </a:p>
          <a:p>
            <a:pPr marL="0" indent="0" algn="just">
              <a:buNone/>
            </a:pPr>
            <a:r>
              <a:rPr lang="tr-TR" sz="1600" dirty="0"/>
              <a:t>- Verileriniz; güvenli ve bulut bilişim mimarisi ile yedeklenmiş makinalarda canlı ortamda yedeklendiği gibi, aynı zamanda düzenli olarak arşivlenir. </a:t>
            </a:r>
          </a:p>
          <a:p>
            <a:pPr marL="0" indent="0" algn="just">
              <a:buNone/>
            </a:pPr>
            <a:r>
              <a:rPr lang="tr-TR" sz="1600" b="1" dirty="0">
                <a:solidFill>
                  <a:srgbClr val="7030A0"/>
                </a:solidFill>
              </a:rPr>
              <a:t>+ Destek almak için ekstra bir ücret gerekiyor mu ?</a:t>
            </a:r>
          </a:p>
          <a:p>
            <a:pPr marL="0" indent="0" algn="just">
              <a:buNone/>
            </a:pPr>
            <a:r>
              <a:rPr lang="tr-TR" sz="1600" dirty="0"/>
              <a:t>- Hesapcini destek hizmeti için ekstra ücret ödemezsiniz. Dilediğiniz her an iletişim numarası, mail adresi ya da canlı destek gibi kanallardan ulaşabilirsiniz. </a:t>
            </a:r>
            <a:endParaRPr lang="tr-TR" sz="1600" b="1" dirty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endParaRPr lang="tr-TR" sz="1600" dirty="0">
              <a:solidFill>
                <a:schemeClr val="tx1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1361ED0-2954-45A6-9244-37B4A8F39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0617" y="6275754"/>
            <a:ext cx="1258121" cy="48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12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00000" y="2610177"/>
            <a:ext cx="10902265" cy="3953271"/>
          </a:xfrm>
        </p:spPr>
        <p:txBody>
          <a:bodyPr/>
          <a:lstStyle/>
          <a:p>
            <a:pPr marL="0" indent="0" algn="just">
              <a:buNone/>
            </a:pPr>
            <a:r>
              <a:rPr lang="tr-TR" b="1" dirty="0">
                <a:solidFill>
                  <a:srgbClr val="7030A0"/>
                </a:solidFill>
              </a:rPr>
              <a:t>+ Verilerimi yedekleyebilir miyim ?</a:t>
            </a:r>
          </a:p>
          <a:p>
            <a:pPr marL="0" indent="0" algn="just">
              <a:buNone/>
            </a:pPr>
            <a:r>
              <a:rPr lang="tr-TR" sz="1600" dirty="0">
                <a:solidFill>
                  <a:schemeClr val="tx1"/>
                </a:solidFill>
                <a:latin typeface="+mj-lt"/>
              </a:rPr>
              <a:t>- Tüm verileriniz kendi sunucularımızda yedeklenmektedir. Sadece müşteri tedarikçi ve ürünlerinizi dışa  aktarma yöntemiyle yedekleyebilirsiniz.</a:t>
            </a:r>
          </a:p>
          <a:p>
            <a:pPr marL="0" indent="0" algn="just">
              <a:buNone/>
            </a:pPr>
            <a:r>
              <a:rPr lang="tr-TR" sz="1600" b="1" dirty="0">
                <a:solidFill>
                  <a:schemeClr val="tx1"/>
                </a:solidFill>
                <a:latin typeface="+mj-lt"/>
              </a:rPr>
              <a:t>+ </a:t>
            </a:r>
            <a:r>
              <a:rPr lang="tr-TR" sz="1600" b="1" dirty="0">
                <a:solidFill>
                  <a:srgbClr val="7030A0"/>
                </a:solidFill>
                <a:latin typeface="+mj-lt"/>
              </a:rPr>
              <a:t>Hesapcini ile e- fatura , e-arşiv gönderebilir miyim ?</a:t>
            </a:r>
          </a:p>
          <a:p>
            <a:pPr marL="0" indent="0" algn="just">
              <a:buNone/>
            </a:pPr>
            <a:r>
              <a:rPr lang="tr-TR" sz="1600" dirty="0">
                <a:solidFill>
                  <a:schemeClr val="tx1"/>
                </a:solidFill>
                <a:latin typeface="+mj-lt"/>
              </a:rPr>
              <a:t>- GİB başvurunuzu tamamladıktan sonra e-fatura ve e-arşiv süreçlerinizi Hesapcini ile tamamlayabilir ve   faturalarınızı gönderebilirsiniz.</a:t>
            </a:r>
          </a:p>
          <a:p>
            <a:pPr marL="0" indent="0" algn="just">
              <a:buNone/>
            </a:pPr>
            <a:r>
              <a:rPr lang="tr-TR" sz="1600" b="1" dirty="0">
                <a:solidFill>
                  <a:srgbClr val="7030A0"/>
                </a:solidFill>
                <a:latin typeface="+mj-lt"/>
              </a:rPr>
              <a:t>+ Döviz ile yaptığım işlemlerimi Hesapcini ile kayıt altına alabilir miyim ?</a:t>
            </a:r>
          </a:p>
          <a:p>
            <a:pPr marL="0" indent="0" algn="just">
              <a:buNone/>
            </a:pPr>
            <a:r>
              <a:rPr lang="tr-TR" sz="1600" b="1" dirty="0">
                <a:solidFill>
                  <a:srgbClr val="7030A0"/>
                </a:solidFill>
                <a:latin typeface="+mj-lt"/>
              </a:rPr>
              <a:t>- </a:t>
            </a:r>
            <a:r>
              <a:rPr lang="tr-TR" sz="1600" dirty="0">
                <a:solidFill>
                  <a:schemeClr val="tx1"/>
                </a:solidFill>
                <a:latin typeface="+mj-lt"/>
              </a:rPr>
              <a:t>Evet, bütün döviz işlemlerinizi güncel kur bilgisi ile kaydedebilirsiniz.</a:t>
            </a:r>
          </a:p>
          <a:p>
            <a:pPr marL="0" indent="0" algn="just">
              <a:buNone/>
            </a:pPr>
            <a:r>
              <a:rPr lang="tr-TR" sz="1600" b="1" dirty="0">
                <a:solidFill>
                  <a:schemeClr val="tx1"/>
                </a:solidFill>
                <a:latin typeface="+mj-lt"/>
              </a:rPr>
              <a:t>+ </a:t>
            </a:r>
            <a:r>
              <a:rPr lang="tr-TR" sz="1600" b="1" dirty="0">
                <a:solidFill>
                  <a:srgbClr val="7030A0"/>
                </a:solidFill>
                <a:latin typeface="+mj-lt"/>
              </a:rPr>
              <a:t>Hesapcini'ni telefon veya tabletten kullanabilir miyim ?</a:t>
            </a:r>
          </a:p>
          <a:p>
            <a:pPr marL="0" indent="0" algn="just">
              <a:buNone/>
            </a:pPr>
            <a:r>
              <a:rPr lang="tr-TR" sz="1600" dirty="0">
                <a:solidFill>
                  <a:schemeClr val="tx1"/>
                </a:solidFill>
                <a:latin typeface="+mj-lt"/>
              </a:rPr>
              <a:t>- Evet, internet bağlantınızın olduğu her yerden hesabınıza giriş yapabilirsiniz.</a:t>
            </a:r>
          </a:p>
          <a:p>
            <a:pPr marL="0" indent="0" algn="just">
              <a:buNone/>
            </a:pPr>
            <a:endParaRPr lang="tr-TR" sz="16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1361ED0-2954-45A6-9244-37B4A8F39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6819" y="6335173"/>
            <a:ext cx="1177495" cy="456549"/>
          </a:xfrm>
          <a:prstGeom prst="rect">
            <a:avLst/>
          </a:prstGeom>
        </p:spPr>
      </p:pic>
      <p:sp>
        <p:nvSpPr>
          <p:cNvPr id="7" name="Unvan 1">
            <a:extLst>
              <a:ext uri="{FF2B5EF4-FFF2-40B4-BE49-F238E27FC236}">
                <a16:creationId xmlns:a16="http://schemas.microsoft.com/office/drawing/2014/main" id="{1D1385E5-FD0B-4F1A-92A6-7E5714917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00" y="720000"/>
            <a:ext cx="10440000" cy="900000"/>
          </a:xfrm>
        </p:spPr>
        <p:txBody>
          <a:bodyPr/>
          <a:lstStyle/>
          <a:p>
            <a:r>
              <a:rPr lang="tr-TR" dirty="0"/>
              <a:t>Sıkça Sorulan Sorular</a:t>
            </a:r>
          </a:p>
        </p:txBody>
      </p:sp>
    </p:spTree>
    <p:extLst>
      <p:ext uri="{BB962C8B-B14F-4D97-AF65-F5344CB8AC3E}">
        <p14:creationId xmlns:p14="http://schemas.microsoft.com/office/powerpoint/2010/main" val="37912606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0" y="93784"/>
            <a:ext cx="10347569" cy="67710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tr-TR" dirty="0">
              <a:latin typeface="+mj-lt"/>
            </a:endParaRPr>
          </a:p>
          <a:p>
            <a:r>
              <a:rPr lang="tr-TR" sz="2000" dirty="0">
                <a:solidFill>
                  <a:schemeClr val="bg1"/>
                </a:solidFill>
              </a:rPr>
              <a:t>Yol Haritamız</a:t>
            </a:r>
          </a:p>
        </p:txBody>
      </p:sp>
      <p:pic>
        <p:nvPicPr>
          <p:cNvPr id="7" name="Picture 790"/>
          <p:cNvPicPr/>
          <p:nvPr/>
        </p:nvPicPr>
        <p:blipFill>
          <a:blip r:embed="rId2"/>
          <a:stretch>
            <a:fillRect/>
          </a:stretch>
        </p:blipFill>
        <p:spPr>
          <a:xfrm>
            <a:off x="776088" y="1475334"/>
            <a:ext cx="9236208" cy="50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367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7200" dirty="0"/>
              <a:t>TEŞEKKÜRLER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1361ED0-2954-45A6-9244-37B4A8F39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077" y="5088638"/>
            <a:ext cx="5504192" cy="1484101"/>
          </a:xfrm>
          <a:prstGeom prst="rect">
            <a:avLst/>
          </a:prstGeom>
        </p:spPr>
      </p:pic>
      <p:sp>
        <p:nvSpPr>
          <p:cNvPr id="2" name="AutoShape 3" descr="Hesapcini Facebook">
            <a:hlinkClick r:id="rId3" tooltip="Hesapcini Facebook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3" name="AutoShape 4" descr="Hesapcini Instagram">
            <a:hlinkClick r:id="rId4" tooltip="Hesapcini Instagram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4" name="AutoShape 5" descr="Hesapcini Twitter">
            <a:hlinkClick r:id="rId5" tooltip="Hesapcini Twitter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5" name="AutoShape 6" descr="Hesapcini Youtube">
            <a:hlinkClick r:id="rId6" tooltip="Hesapcini Youtube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8" name="AutoShape 7" descr="Hesapcini Linkedin">
            <a:hlinkClick r:id="rId7" tooltip="Hesapcini Linkedin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9" name="AutoShape 2" descr="yerli üretim"/>
          <p:cNvSpPr>
            <a:spLocks noChangeAspect="1" noChangeArrowheads="1"/>
          </p:cNvSpPr>
          <p:nvPr/>
        </p:nvSpPr>
        <p:spPr bwMode="auto">
          <a:xfrm>
            <a:off x="63500" y="-812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19085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972000" y="720000"/>
            <a:ext cx="10440000" cy="900000"/>
          </a:xfrm>
        </p:spPr>
        <p:txBody>
          <a:bodyPr rtlCol="0"/>
          <a:lstStyle/>
          <a:p>
            <a:pPr rtl="0"/>
            <a:r>
              <a:rPr lang="tr-TR" sz="3200" dirty="0"/>
              <a:t>Hesapcini Nedir</a:t>
            </a:r>
            <a:r>
              <a:rPr lang="tr-TR" sz="3200" dirty="0">
                <a:latin typeface="Arial Black" panose="020B0A04020102020204" pitchFamily="34" charset="0"/>
              </a:rPr>
              <a:t>? 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840959" y="2720148"/>
            <a:ext cx="5115398" cy="2090057"/>
          </a:xfrm>
        </p:spPr>
        <p:txBody>
          <a:bodyPr rtlCol="0">
            <a:normAutofit/>
          </a:bodyPr>
          <a:lstStyle/>
          <a:p>
            <a:r>
              <a:rPr lang="tr-TR" sz="2400" dirty="0"/>
              <a:t>Hesapcini, küçük ve orta ölçekli işletmeler için kolay kullanılabilir, bulut tabanlı, online, yeni nesil ön muhasebe programıdır.</a:t>
            </a:r>
          </a:p>
          <a:p>
            <a:endParaRPr lang="tr-TR" sz="2400" dirty="0"/>
          </a:p>
          <a:p>
            <a:endParaRPr lang="tr-TR" sz="2400" dirty="0"/>
          </a:p>
          <a:p>
            <a:pPr marL="0" indent="0">
              <a:buNone/>
            </a:pPr>
            <a:endParaRPr lang="tr-TR" sz="24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1361ED0-2954-45A6-9244-37B4A8F39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5385" y="6235564"/>
            <a:ext cx="1478891" cy="47552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97" y="2562986"/>
            <a:ext cx="5969170" cy="381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5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00000" y="720000"/>
            <a:ext cx="10440000" cy="900000"/>
          </a:xfrm>
        </p:spPr>
        <p:txBody>
          <a:bodyPr/>
          <a:lstStyle/>
          <a:p>
            <a:r>
              <a:rPr lang="tr-TR" sz="3200" dirty="0"/>
              <a:t>Klasik Ön Muhasebe Çözümlerinden Farkımız </a:t>
            </a:r>
            <a:r>
              <a:rPr lang="tr-TR" sz="3200" dirty="0">
                <a:latin typeface="Arial Narrow" panose="020B0606020202030204" pitchFamily="34" charset="0"/>
              </a:rPr>
              <a:t>?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1361ED0-2954-45A6-9244-37B4A8F39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9600" y="6308859"/>
            <a:ext cx="1119296" cy="459263"/>
          </a:xfrm>
          <a:prstGeom prst="rect">
            <a:avLst/>
          </a:prstGeom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900000" y="2720149"/>
            <a:ext cx="10919011" cy="3818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Hesapcini, bulut tabanlı olması sayesinde ek donanım, lisans, yedekleme, güncelleme, eğitim ve destek ücreti gibi ek maliyetler gerektirmez. </a:t>
            </a:r>
          </a:p>
          <a:p>
            <a:endParaRPr lang="tr-TR" dirty="0"/>
          </a:p>
          <a:p>
            <a:r>
              <a:rPr lang="tr-TR" dirty="0"/>
              <a:t>Ekonomik fiyat politikasına sahip olmasının yanı sıra, sınırsız kullanıcı ekleme gibi önemli özellikler ücretsiz olarak sunulmaktadır.</a:t>
            </a:r>
          </a:p>
          <a:p>
            <a:endParaRPr lang="tr-TR" dirty="0"/>
          </a:p>
          <a:p>
            <a:r>
              <a:rPr lang="tr-TR" dirty="0"/>
              <a:t>Mekan ve cihazdan bağımsız kullanım kolaylığı sağlar. Tüm işlemler, internete bağlı herhangi bir konumdan; bilgisayar, tablet ya da telefon aracılığıyla yapılabilir.</a:t>
            </a:r>
          </a:p>
        </p:txBody>
      </p:sp>
    </p:spTree>
    <p:extLst>
      <p:ext uri="{BB962C8B-B14F-4D97-AF65-F5344CB8AC3E}">
        <p14:creationId xmlns:p14="http://schemas.microsoft.com/office/powerpoint/2010/main" val="1559102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72000" y="720000"/>
            <a:ext cx="10440000" cy="900000"/>
          </a:xfrm>
        </p:spPr>
        <p:txBody>
          <a:bodyPr/>
          <a:lstStyle/>
          <a:p>
            <a:r>
              <a:rPr lang="tr-TR" sz="3200" dirty="0"/>
              <a:t>Klasik Ön Muhasebe Çözümlerinden Farkımız </a:t>
            </a:r>
            <a:r>
              <a:rPr lang="tr-TR" sz="3200" dirty="0">
                <a:latin typeface="Arial Narrow" panose="020B0606020202030204" pitchFamily="34" charset="0"/>
              </a:rPr>
              <a:t>?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00000" y="2881514"/>
            <a:ext cx="10424886" cy="3399544"/>
          </a:xfrm>
        </p:spPr>
        <p:txBody>
          <a:bodyPr/>
          <a:lstStyle/>
          <a:p>
            <a:r>
              <a:rPr lang="tr-TR" dirty="0"/>
              <a:t>Hesapcini, kullanıcı dostu tasarımı, sade ve anlaşılabilir arayüzü  ile hızlı ve kolay bir şekilde, eğitim gerektirmeden kullanılabilir.</a:t>
            </a:r>
          </a:p>
          <a:p>
            <a:endParaRPr lang="tr-TR" dirty="0"/>
          </a:p>
          <a:p>
            <a:r>
              <a:rPr lang="tr-TR" dirty="0"/>
              <a:t>Modüler bir yapıya sahip olması sayesinde, ön muhasebe süreçlerinde ihtiyaç duyulan tüm işlemlerin başka hiçbir programa ihtiyaç duyulmadan yapılmasını sağlar. </a:t>
            </a:r>
          </a:p>
          <a:p>
            <a:endParaRPr lang="tr-TR" dirty="0"/>
          </a:p>
          <a:p>
            <a:r>
              <a:rPr lang="tr-TR" dirty="0"/>
              <a:t>Tüm ön muhasebe süreçlerinin hızlı ve güvenilir bir şekilde kontrol edilmesine uygundur.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2062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72000" y="720000"/>
            <a:ext cx="10440000" cy="900000"/>
          </a:xfrm>
        </p:spPr>
        <p:txBody>
          <a:bodyPr/>
          <a:lstStyle/>
          <a:p>
            <a:r>
              <a:rPr lang="tr-TR" sz="3200" dirty="0"/>
              <a:t>Özet Modüllerimiz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01380" y="2618713"/>
            <a:ext cx="4284112" cy="3519287"/>
          </a:xfrm>
        </p:spPr>
        <p:txBody>
          <a:bodyPr>
            <a:normAutofit lnSpcReduction="10000"/>
          </a:bodyPr>
          <a:lstStyle/>
          <a:p>
            <a:r>
              <a:rPr lang="tr-TR" dirty="0"/>
              <a:t>Müşteri Yönetimi</a:t>
            </a:r>
          </a:p>
          <a:p>
            <a:r>
              <a:rPr lang="tr-TR" dirty="0"/>
              <a:t>Tedarikçi Yönetimi</a:t>
            </a:r>
          </a:p>
          <a:p>
            <a:r>
              <a:rPr lang="tr-TR" dirty="0"/>
              <a:t>Ürün Yönetimi</a:t>
            </a:r>
          </a:p>
          <a:p>
            <a:r>
              <a:rPr lang="tr-TR" dirty="0"/>
              <a:t>Hizmet Yönetimi</a:t>
            </a:r>
          </a:p>
          <a:p>
            <a:r>
              <a:rPr lang="tr-TR" dirty="0"/>
              <a:t>Satınalma Yönetimi</a:t>
            </a:r>
          </a:p>
          <a:p>
            <a:r>
              <a:rPr lang="tr-TR" dirty="0"/>
              <a:t>Satış Yönetimi (Gelirler)</a:t>
            </a:r>
          </a:p>
          <a:p>
            <a:r>
              <a:rPr lang="tr-TR" dirty="0"/>
              <a:t>Masraf Yönetimi (Giderler)</a:t>
            </a:r>
          </a:p>
          <a:p>
            <a:r>
              <a:rPr lang="tr-TR" dirty="0"/>
              <a:t>Kasa Yönetimi</a:t>
            </a:r>
          </a:p>
          <a:p>
            <a:r>
              <a:rPr lang="tr-TR" dirty="0"/>
              <a:t>Banka Yönetimi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1361ED0-2954-45A6-9244-37B4A8F39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9600" y="6308859"/>
            <a:ext cx="1119296" cy="459263"/>
          </a:xfrm>
          <a:prstGeom prst="rect">
            <a:avLst/>
          </a:prstGeom>
        </p:spPr>
      </p:pic>
      <p:sp>
        <p:nvSpPr>
          <p:cNvPr id="6" name="İçerik Yer Tutucusu 2"/>
          <p:cNvSpPr txBox="1">
            <a:spLocks/>
          </p:cNvSpPr>
          <p:nvPr/>
        </p:nvSpPr>
        <p:spPr>
          <a:xfrm>
            <a:off x="6389862" y="2418928"/>
            <a:ext cx="5397445" cy="3719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  <a:p>
            <a:r>
              <a:rPr lang="tr-TR" dirty="0"/>
              <a:t>Çek Senet Yönetimi</a:t>
            </a:r>
          </a:p>
          <a:p>
            <a:r>
              <a:rPr lang="tr-TR" dirty="0"/>
              <a:t>Sipariş Yönetimi</a:t>
            </a:r>
          </a:p>
          <a:p>
            <a:r>
              <a:rPr lang="tr-TR" dirty="0"/>
              <a:t>Stok ve Depo Yönetimi</a:t>
            </a:r>
          </a:p>
          <a:p>
            <a:r>
              <a:rPr lang="tr-TR" dirty="0"/>
              <a:t>Personel Yönetimi</a:t>
            </a:r>
          </a:p>
          <a:p>
            <a:r>
              <a:rPr lang="tr-TR" dirty="0"/>
              <a:t>E-Fatura E-Arşiv E-İrsaliye</a:t>
            </a:r>
          </a:p>
          <a:p>
            <a:r>
              <a:rPr lang="tr-TR" dirty="0"/>
              <a:t>Raporlama</a:t>
            </a:r>
          </a:p>
          <a:p>
            <a:r>
              <a:rPr lang="tr-TR" dirty="0"/>
              <a:t>Sistem Yönetimi ve Tanımlamalar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54676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6" y="-169048"/>
            <a:ext cx="7753189" cy="716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967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5111</TotalTime>
  <Words>2013</Words>
  <Application>Microsoft Macintosh PowerPoint</Application>
  <PresentationFormat>Geniş ekran</PresentationFormat>
  <Paragraphs>275</Paragraphs>
  <Slides>43</Slides>
  <Notes>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51" baseType="lpstr">
      <vt:lpstr>Arial</vt:lpstr>
      <vt:lpstr>Arial Black</vt:lpstr>
      <vt:lpstr>Arial Narrow</vt:lpstr>
      <vt:lpstr>Arial Rounded MT Bold</vt:lpstr>
      <vt:lpstr>Calibri</vt:lpstr>
      <vt:lpstr>Century Gothic</vt:lpstr>
      <vt:lpstr>Wingdings 3</vt:lpstr>
      <vt:lpstr>İyon Toplantı Odası</vt:lpstr>
      <vt:lpstr>PowerPoint Sunusu</vt:lpstr>
      <vt:lpstr>Hesapcini Hakkında?</vt:lpstr>
      <vt:lpstr>ERP Deneyimlerimiz?</vt:lpstr>
      <vt:lpstr>PowerPoint Sunusu</vt:lpstr>
      <vt:lpstr>Hesapcini Nedir? </vt:lpstr>
      <vt:lpstr>Klasik Ön Muhasebe Çözümlerinden Farkımız ?</vt:lpstr>
      <vt:lpstr>Klasik Ön Muhasebe Çözümlerinden Farkımız ?</vt:lpstr>
      <vt:lpstr>Özet Modüllerimiz</vt:lpstr>
      <vt:lpstr>PowerPoint Sunusu</vt:lpstr>
      <vt:lpstr>Özelliklerimiz ?</vt:lpstr>
      <vt:lpstr>Özelliklerimiz ?</vt:lpstr>
      <vt:lpstr>Özelliklerimiz ?</vt:lpstr>
      <vt:lpstr> Firma Durumu</vt:lpstr>
      <vt:lpstr>Modüllerimiz Müşteri-Tedarikçi</vt:lpstr>
      <vt:lpstr>Modüllerimiz Müşteri-Tedarikçi</vt:lpstr>
      <vt:lpstr>Modüllerimiz Müşteri-Tedarikçi</vt:lpstr>
      <vt:lpstr>Modüllerimiz Ürün ve Hizmet</vt:lpstr>
      <vt:lpstr>Modüllerimiz Ürün ve Hizmet</vt:lpstr>
      <vt:lpstr>Modüllerimiz Satış – Alış Faturaları</vt:lpstr>
      <vt:lpstr>Modüllerimiz Satış – Alış Faturaları</vt:lpstr>
      <vt:lpstr> Modüllerimiz Kasalar</vt:lpstr>
      <vt:lpstr>Modüllerimiz Bankalar</vt:lpstr>
      <vt:lpstr> Modüllerimiz Çek- Senet</vt:lpstr>
      <vt:lpstr>Modüllerimiz Çek Senet</vt:lpstr>
      <vt:lpstr>Modüllerimiz Sipariş</vt:lpstr>
      <vt:lpstr> Modüllerimiz  Sipariş </vt:lpstr>
      <vt:lpstr>Modüllerimiz Stok</vt:lpstr>
      <vt:lpstr>Modüllerimiz Stok</vt:lpstr>
      <vt:lpstr>Modüllerimiz Personel</vt:lpstr>
      <vt:lpstr>Modüllerimiz Personel</vt:lpstr>
      <vt:lpstr>Modüllerimiz Masraflar</vt:lpstr>
      <vt:lpstr>Modüllerimiz Masraflar</vt:lpstr>
      <vt:lpstr>Modüllerimiz  Barkod </vt:lpstr>
      <vt:lpstr>Modüllerimiz  E-Fatura </vt:lpstr>
      <vt:lpstr>Modüllerimiz Tanımlamalar</vt:lpstr>
      <vt:lpstr>Modüllerimiz Tanımlamalar</vt:lpstr>
      <vt:lpstr>Modüllerimiz Tanımlamalar</vt:lpstr>
      <vt:lpstr>Modüllerimiz Tanımlamalar</vt:lpstr>
      <vt:lpstr>Fiyatlandırma</vt:lpstr>
      <vt:lpstr>Sıkça Sorulan Sorular</vt:lpstr>
      <vt:lpstr>Sıkça Sorulan Sorular</vt:lpstr>
      <vt:lpstr>PowerPoint Sunusu</vt:lpstr>
      <vt:lpstr>TEŞEKKÜRLER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HESAPCİNİ ÖN MUHASEBE PROGRAMI</dc:title>
  <dc:creator>HP2</dc:creator>
  <cp:lastModifiedBy>1150</cp:lastModifiedBy>
  <cp:revision>261</cp:revision>
  <dcterms:created xsi:type="dcterms:W3CDTF">2019-09-11T11:14:14Z</dcterms:created>
  <dcterms:modified xsi:type="dcterms:W3CDTF">2021-08-11T10:51:13Z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