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9"/>
  </p:notesMasterIdLst>
  <p:sldIdLst>
    <p:sldId id="375" r:id="rId2"/>
    <p:sldId id="593" r:id="rId3"/>
    <p:sldId id="364" r:id="rId4"/>
    <p:sldId id="291" r:id="rId5"/>
    <p:sldId id="319" r:id="rId6"/>
    <p:sldId id="320" r:id="rId7"/>
    <p:sldId id="322" r:id="rId8"/>
    <p:sldId id="323" r:id="rId9"/>
    <p:sldId id="301" r:id="rId10"/>
    <p:sldId id="428" r:id="rId11"/>
    <p:sldId id="434" r:id="rId12"/>
    <p:sldId id="435" r:id="rId13"/>
    <p:sldId id="351" r:id="rId14"/>
    <p:sldId id="352" r:id="rId15"/>
    <p:sldId id="353" r:id="rId16"/>
    <p:sldId id="354" r:id="rId17"/>
    <p:sldId id="387" r:id="rId18"/>
    <p:sldId id="394" r:id="rId19"/>
    <p:sldId id="436" r:id="rId20"/>
    <p:sldId id="348" r:id="rId21"/>
    <p:sldId id="399" r:id="rId22"/>
    <p:sldId id="409" r:id="rId23"/>
    <p:sldId id="349" r:id="rId24"/>
    <p:sldId id="590" r:id="rId25"/>
    <p:sldId id="474" r:id="rId26"/>
    <p:sldId id="482" r:id="rId27"/>
    <p:sldId id="468" r:id="rId28"/>
    <p:sldId id="413" r:id="rId29"/>
    <p:sldId id="415" r:id="rId30"/>
    <p:sldId id="591" r:id="rId31"/>
    <p:sldId id="321" r:id="rId32"/>
    <p:sldId id="455" r:id="rId33"/>
    <p:sldId id="600" r:id="rId34"/>
    <p:sldId id="596" r:id="rId35"/>
    <p:sldId id="598" r:id="rId36"/>
    <p:sldId id="594" r:id="rId37"/>
    <p:sldId id="601" r:id="rId38"/>
    <p:sldId id="602" r:id="rId39"/>
    <p:sldId id="586" r:id="rId40"/>
    <p:sldId id="582" r:id="rId41"/>
    <p:sldId id="302" r:id="rId42"/>
    <p:sldId id="378" r:id="rId43"/>
    <p:sldId id="307" r:id="rId44"/>
    <p:sldId id="324" r:id="rId45"/>
    <p:sldId id="369" r:id="rId46"/>
    <p:sldId id="370" r:id="rId47"/>
    <p:sldId id="310" r:id="rId4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7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pos="7423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EAB"/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84490" autoAdjust="0"/>
  </p:normalViewPr>
  <p:slideViewPr>
    <p:cSldViewPr>
      <p:cViewPr varScale="1">
        <p:scale>
          <a:sx n="107" d="100"/>
          <a:sy n="107" d="100"/>
        </p:scale>
        <p:origin x="1328" y="168"/>
      </p:cViewPr>
      <p:guideLst>
        <p:guide orient="horz" pos="2160"/>
        <p:guide pos="3840"/>
        <p:guide pos="257"/>
        <p:guide orient="horz" pos="164"/>
        <p:guide pos="7423"/>
        <p:guide orient="horz" pos="41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image" Target="../media/image5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image" Target="../media/image6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image" Target="../media/image5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311FE-F9EA-4DA6-875A-89C1F2993C3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24B380-4C7B-4AD7-A434-47AA82591482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1996: </a:t>
          </a:r>
          <a:r>
            <a:rPr lang="tr-TR" dirty="0" err="1"/>
            <a:t>Porcan</a:t>
          </a:r>
          <a:r>
            <a:rPr lang="tr-TR" dirty="0"/>
            <a:t> Holding Şirketi Kuruldu</a:t>
          </a:r>
        </a:p>
      </dgm:t>
    </dgm:pt>
    <dgm:pt modelId="{4A113E86-F7DA-44BB-B6ED-78FF1820F924}" type="parTrans" cxnId="{9405F3D8-A6ED-420F-999A-08236113A707}">
      <dgm:prSet/>
      <dgm:spPr/>
      <dgm:t>
        <a:bodyPr/>
        <a:lstStyle/>
        <a:p>
          <a:endParaRPr lang="tr-TR"/>
        </a:p>
      </dgm:t>
    </dgm:pt>
    <dgm:pt modelId="{2FC044B6-D537-427C-A787-9A47BC457DF3}" type="sibTrans" cxnId="{9405F3D8-A6ED-420F-999A-08236113A707}">
      <dgm:prSet/>
      <dgm:spPr/>
      <dgm:t>
        <a:bodyPr/>
        <a:lstStyle/>
        <a:p>
          <a:endParaRPr lang="tr-TR"/>
        </a:p>
      </dgm:t>
    </dgm:pt>
    <dgm:pt modelId="{B681A96A-44A1-4110-B35C-BC526F233ABE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 2005: </a:t>
          </a:r>
          <a:r>
            <a:rPr lang="tr-TR" dirty="0" err="1"/>
            <a:t>Porcan</a:t>
          </a:r>
          <a:r>
            <a:rPr lang="tr-TR" dirty="0"/>
            <a:t> Holding’in Devamı Olan BARKOSOFT Kuruldu</a:t>
          </a:r>
        </a:p>
      </dgm:t>
    </dgm:pt>
    <dgm:pt modelId="{49AF01AD-1E81-4005-8C8C-5723EBA2BF64}" type="parTrans" cxnId="{DDC33019-29E7-4A61-AB3A-BA54F9BC6EB1}">
      <dgm:prSet/>
      <dgm:spPr/>
      <dgm:t>
        <a:bodyPr/>
        <a:lstStyle/>
        <a:p>
          <a:endParaRPr lang="tr-TR"/>
        </a:p>
      </dgm:t>
    </dgm:pt>
    <dgm:pt modelId="{308F692F-8777-458A-8A83-39EBC9C85F1A}" type="sibTrans" cxnId="{DDC33019-29E7-4A61-AB3A-BA54F9BC6EB1}">
      <dgm:prSet/>
      <dgm:spPr/>
      <dgm:t>
        <a:bodyPr/>
        <a:lstStyle/>
        <a:p>
          <a:endParaRPr lang="tr-TR"/>
        </a:p>
      </dgm:t>
    </dgm:pt>
    <dgm:pt modelId="{C409D58F-A6CB-46FA-889D-93062F8459FC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2006: Yılında </a:t>
          </a:r>
          <a:r>
            <a:rPr lang="tr-TR" dirty="0" err="1"/>
            <a:t>LOGO’nun</a:t>
          </a:r>
          <a:r>
            <a:rPr lang="tr-TR" dirty="0"/>
            <a:t> Çözüm Ortağı Olduk</a:t>
          </a:r>
        </a:p>
      </dgm:t>
    </dgm:pt>
    <dgm:pt modelId="{84450505-1D08-4913-BE51-1049B0D59157}" type="parTrans" cxnId="{CD3BBCFE-0373-4C8F-8E0D-7C5DD9D1AE96}">
      <dgm:prSet/>
      <dgm:spPr/>
      <dgm:t>
        <a:bodyPr/>
        <a:lstStyle/>
        <a:p>
          <a:endParaRPr lang="tr-TR"/>
        </a:p>
      </dgm:t>
    </dgm:pt>
    <dgm:pt modelId="{77FE5247-B64A-4A55-A71B-036E717E9065}" type="sibTrans" cxnId="{CD3BBCFE-0373-4C8F-8E0D-7C5DD9D1AE96}">
      <dgm:prSet/>
      <dgm:spPr/>
      <dgm:t>
        <a:bodyPr/>
        <a:lstStyle/>
        <a:p>
          <a:endParaRPr lang="tr-TR"/>
        </a:p>
      </dgm:t>
    </dgm:pt>
    <dgm:pt modelId="{137C3D49-AB96-4C81-9668-4275DB297F6F}" type="pres">
      <dgm:prSet presAssocID="{A9D311FE-F9EA-4DA6-875A-89C1F2993C35}" presName="Name0" presStyleCnt="0">
        <dgm:presLayoutVars>
          <dgm:dir/>
          <dgm:animLvl val="lvl"/>
          <dgm:resizeHandles val="exact"/>
        </dgm:presLayoutVars>
      </dgm:prSet>
      <dgm:spPr/>
    </dgm:pt>
    <dgm:pt modelId="{F72AB223-BEB0-4D37-ADBD-AF7B7FEABD5E}" type="pres">
      <dgm:prSet presAssocID="{9324B380-4C7B-4AD7-A434-47AA8259148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1EEEC3C-5B48-4F37-866C-B3ED419A02DD}" type="pres">
      <dgm:prSet presAssocID="{2FC044B6-D537-427C-A787-9A47BC457DF3}" presName="parTxOnlySpace" presStyleCnt="0"/>
      <dgm:spPr/>
    </dgm:pt>
    <dgm:pt modelId="{B3A5FE7F-F486-4DE9-A68A-AC8642C3FA01}" type="pres">
      <dgm:prSet presAssocID="{B681A96A-44A1-4110-B35C-BC526F233AB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C4FD7A9-8AC4-4CA6-A98B-1C617A881047}" type="pres">
      <dgm:prSet presAssocID="{308F692F-8777-458A-8A83-39EBC9C85F1A}" presName="parTxOnlySpace" presStyleCnt="0"/>
      <dgm:spPr/>
    </dgm:pt>
    <dgm:pt modelId="{23AA9F7C-ADF0-46A5-94FA-DB47C82B8623}" type="pres">
      <dgm:prSet presAssocID="{C409D58F-A6CB-46FA-889D-93062F8459F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C33019-29E7-4A61-AB3A-BA54F9BC6EB1}" srcId="{A9D311FE-F9EA-4DA6-875A-89C1F2993C35}" destId="{B681A96A-44A1-4110-B35C-BC526F233ABE}" srcOrd="1" destOrd="0" parTransId="{49AF01AD-1E81-4005-8C8C-5723EBA2BF64}" sibTransId="{308F692F-8777-458A-8A83-39EBC9C85F1A}"/>
    <dgm:cxn modelId="{2B2A3D9F-8E8E-46BA-B0EE-D27C0AF3F044}" type="presOf" srcId="{A9D311FE-F9EA-4DA6-875A-89C1F2993C35}" destId="{137C3D49-AB96-4C81-9668-4275DB297F6F}" srcOrd="0" destOrd="0" presId="urn:microsoft.com/office/officeart/2005/8/layout/chevron1"/>
    <dgm:cxn modelId="{9405F3D8-A6ED-420F-999A-08236113A707}" srcId="{A9D311FE-F9EA-4DA6-875A-89C1F2993C35}" destId="{9324B380-4C7B-4AD7-A434-47AA82591482}" srcOrd="0" destOrd="0" parTransId="{4A113E86-F7DA-44BB-B6ED-78FF1820F924}" sibTransId="{2FC044B6-D537-427C-A787-9A47BC457DF3}"/>
    <dgm:cxn modelId="{A7AABBF5-69DC-4B0C-9A52-A8FA6C5A2BBF}" type="presOf" srcId="{C409D58F-A6CB-46FA-889D-93062F8459FC}" destId="{23AA9F7C-ADF0-46A5-94FA-DB47C82B8623}" srcOrd="0" destOrd="0" presId="urn:microsoft.com/office/officeart/2005/8/layout/chevron1"/>
    <dgm:cxn modelId="{2309C0F7-D74E-4EC9-8526-B84F7EFC54CA}" type="presOf" srcId="{9324B380-4C7B-4AD7-A434-47AA82591482}" destId="{F72AB223-BEB0-4D37-ADBD-AF7B7FEABD5E}" srcOrd="0" destOrd="0" presId="urn:microsoft.com/office/officeart/2005/8/layout/chevron1"/>
    <dgm:cxn modelId="{540A23FE-B253-4A30-8ACE-2EA08A33AA9A}" type="presOf" srcId="{B681A96A-44A1-4110-B35C-BC526F233ABE}" destId="{B3A5FE7F-F486-4DE9-A68A-AC8642C3FA01}" srcOrd="0" destOrd="0" presId="urn:microsoft.com/office/officeart/2005/8/layout/chevron1"/>
    <dgm:cxn modelId="{CD3BBCFE-0373-4C8F-8E0D-7C5DD9D1AE96}" srcId="{A9D311FE-F9EA-4DA6-875A-89C1F2993C35}" destId="{C409D58F-A6CB-46FA-889D-93062F8459FC}" srcOrd="2" destOrd="0" parTransId="{84450505-1D08-4913-BE51-1049B0D59157}" sibTransId="{77FE5247-B64A-4A55-A71B-036E717E9065}"/>
    <dgm:cxn modelId="{C58AC4A4-682F-4ACD-A482-CD965941B510}" type="presParOf" srcId="{137C3D49-AB96-4C81-9668-4275DB297F6F}" destId="{F72AB223-BEB0-4D37-ADBD-AF7B7FEABD5E}" srcOrd="0" destOrd="0" presId="urn:microsoft.com/office/officeart/2005/8/layout/chevron1"/>
    <dgm:cxn modelId="{788E5024-1249-4941-96AC-6AB3A431FFC5}" type="presParOf" srcId="{137C3D49-AB96-4C81-9668-4275DB297F6F}" destId="{81EEEC3C-5B48-4F37-866C-B3ED419A02DD}" srcOrd="1" destOrd="0" presId="urn:microsoft.com/office/officeart/2005/8/layout/chevron1"/>
    <dgm:cxn modelId="{9D0C7217-09CC-4FAE-9A20-C53EBE312CEA}" type="presParOf" srcId="{137C3D49-AB96-4C81-9668-4275DB297F6F}" destId="{B3A5FE7F-F486-4DE9-A68A-AC8642C3FA01}" srcOrd="2" destOrd="0" presId="urn:microsoft.com/office/officeart/2005/8/layout/chevron1"/>
    <dgm:cxn modelId="{C400F196-8AA7-46D2-9CE2-42DCC5FADCA2}" type="presParOf" srcId="{137C3D49-AB96-4C81-9668-4275DB297F6F}" destId="{CC4FD7A9-8AC4-4CA6-A98B-1C617A881047}" srcOrd="3" destOrd="0" presId="urn:microsoft.com/office/officeart/2005/8/layout/chevron1"/>
    <dgm:cxn modelId="{2E538C9B-86DA-450F-A9A0-DA1491DF79DC}" type="presParOf" srcId="{137C3D49-AB96-4C81-9668-4275DB297F6F}" destId="{23AA9F7C-ADF0-46A5-94FA-DB47C82B862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D311FE-F9EA-4DA6-875A-89C1F2993C3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24B380-4C7B-4AD7-A434-47AA82591482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2012: Teknopark     AR-GE  Ofisi Açıldı </a:t>
          </a:r>
        </a:p>
      </dgm:t>
    </dgm:pt>
    <dgm:pt modelId="{4A113E86-F7DA-44BB-B6ED-78FF1820F924}" type="parTrans" cxnId="{9405F3D8-A6ED-420F-999A-08236113A707}">
      <dgm:prSet/>
      <dgm:spPr/>
      <dgm:t>
        <a:bodyPr/>
        <a:lstStyle/>
        <a:p>
          <a:endParaRPr lang="tr-TR"/>
        </a:p>
      </dgm:t>
    </dgm:pt>
    <dgm:pt modelId="{2FC044B6-D537-427C-A787-9A47BC457DF3}" type="sibTrans" cxnId="{9405F3D8-A6ED-420F-999A-08236113A707}">
      <dgm:prSet/>
      <dgm:spPr/>
      <dgm:t>
        <a:bodyPr/>
        <a:lstStyle/>
        <a:p>
          <a:endParaRPr lang="tr-TR"/>
        </a:p>
      </dgm:t>
    </dgm:pt>
    <dgm:pt modelId="{B681A96A-44A1-4110-B35C-BC526F233ABE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Şubat 2017: </a:t>
          </a:r>
          <a:r>
            <a:rPr lang="tr-TR" dirty="0" err="1"/>
            <a:t>SDRSoft</a:t>
          </a:r>
          <a:r>
            <a:rPr lang="tr-TR" dirty="0"/>
            <a:t> Kuruldu </a:t>
          </a:r>
        </a:p>
      </dgm:t>
    </dgm:pt>
    <dgm:pt modelId="{49AF01AD-1E81-4005-8C8C-5723EBA2BF64}" type="parTrans" cxnId="{DDC33019-29E7-4A61-AB3A-BA54F9BC6EB1}">
      <dgm:prSet/>
      <dgm:spPr/>
      <dgm:t>
        <a:bodyPr/>
        <a:lstStyle/>
        <a:p>
          <a:endParaRPr lang="tr-TR"/>
        </a:p>
      </dgm:t>
    </dgm:pt>
    <dgm:pt modelId="{308F692F-8777-458A-8A83-39EBC9C85F1A}" type="sibTrans" cxnId="{DDC33019-29E7-4A61-AB3A-BA54F9BC6EB1}">
      <dgm:prSet/>
      <dgm:spPr/>
      <dgm:t>
        <a:bodyPr/>
        <a:lstStyle/>
        <a:p>
          <a:endParaRPr lang="tr-TR"/>
        </a:p>
      </dgm:t>
    </dgm:pt>
    <dgm:pt modelId="{C409D58F-A6CB-46FA-889D-93062F8459FC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2019:Hesapcini Yazılım A.Ş Kuruldu</a:t>
          </a:r>
        </a:p>
      </dgm:t>
    </dgm:pt>
    <dgm:pt modelId="{84450505-1D08-4913-BE51-1049B0D59157}" type="parTrans" cxnId="{CD3BBCFE-0373-4C8F-8E0D-7C5DD9D1AE96}">
      <dgm:prSet/>
      <dgm:spPr/>
      <dgm:t>
        <a:bodyPr/>
        <a:lstStyle/>
        <a:p>
          <a:endParaRPr lang="tr-TR"/>
        </a:p>
      </dgm:t>
    </dgm:pt>
    <dgm:pt modelId="{77FE5247-B64A-4A55-A71B-036E717E9065}" type="sibTrans" cxnId="{CD3BBCFE-0373-4C8F-8E0D-7C5DD9D1AE96}">
      <dgm:prSet/>
      <dgm:spPr/>
      <dgm:t>
        <a:bodyPr/>
        <a:lstStyle/>
        <a:p>
          <a:endParaRPr lang="tr-TR"/>
        </a:p>
      </dgm:t>
    </dgm:pt>
    <dgm:pt modelId="{137C3D49-AB96-4C81-9668-4275DB297F6F}" type="pres">
      <dgm:prSet presAssocID="{A9D311FE-F9EA-4DA6-875A-89C1F2993C35}" presName="Name0" presStyleCnt="0">
        <dgm:presLayoutVars>
          <dgm:dir/>
          <dgm:animLvl val="lvl"/>
          <dgm:resizeHandles val="exact"/>
        </dgm:presLayoutVars>
      </dgm:prSet>
      <dgm:spPr/>
    </dgm:pt>
    <dgm:pt modelId="{F72AB223-BEB0-4D37-ADBD-AF7B7FEABD5E}" type="pres">
      <dgm:prSet presAssocID="{9324B380-4C7B-4AD7-A434-47AA8259148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1EEEC3C-5B48-4F37-866C-B3ED419A02DD}" type="pres">
      <dgm:prSet presAssocID="{2FC044B6-D537-427C-A787-9A47BC457DF3}" presName="parTxOnlySpace" presStyleCnt="0"/>
      <dgm:spPr/>
    </dgm:pt>
    <dgm:pt modelId="{B3A5FE7F-F486-4DE9-A68A-AC8642C3FA01}" type="pres">
      <dgm:prSet presAssocID="{B681A96A-44A1-4110-B35C-BC526F233AB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C4FD7A9-8AC4-4CA6-A98B-1C617A881047}" type="pres">
      <dgm:prSet presAssocID="{308F692F-8777-458A-8A83-39EBC9C85F1A}" presName="parTxOnlySpace" presStyleCnt="0"/>
      <dgm:spPr/>
    </dgm:pt>
    <dgm:pt modelId="{23AA9F7C-ADF0-46A5-94FA-DB47C82B8623}" type="pres">
      <dgm:prSet presAssocID="{C409D58F-A6CB-46FA-889D-93062F8459F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C33019-29E7-4A61-AB3A-BA54F9BC6EB1}" srcId="{A9D311FE-F9EA-4DA6-875A-89C1F2993C35}" destId="{B681A96A-44A1-4110-B35C-BC526F233ABE}" srcOrd="1" destOrd="0" parTransId="{49AF01AD-1E81-4005-8C8C-5723EBA2BF64}" sibTransId="{308F692F-8777-458A-8A83-39EBC9C85F1A}"/>
    <dgm:cxn modelId="{E54F2A35-9A97-44E9-AC16-CD3269F7AE52}" type="presOf" srcId="{C409D58F-A6CB-46FA-889D-93062F8459FC}" destId="{23AA9F7C-ADF0-46A5-94FA-DB47C82B8623}" srcOrd="0" destOrd="0" presId="urn:microsoft.com/office/officeart/2005/8/layout/chevron1"/>
    <dgm:cxn modelId="{D906D8A4-0930-4121-847B-29F2E66411CE}" type="presOf" srcId="{9324B380-4C7B-4AD7-A434-47AA82591482}" destId="{F72AB223-BEB0-4D37-ADBD-AF7B7FEABD5E}" srcOrd="0" destOrd="0" presId="urn:microsoft.com/office/officeart/2005/8/layout/chevron1"/>
    <dgm:cxn modelId="{57A624C1-35AB-4A68-96E2-2741879DFA27}" type="presOf" srcId="{A9D311FE-F9EA-4DA6-875A-89C1F2993C35}" destId="{137C3D49-AB96-4C81-9668-4275DB297F6F}" srcOrd="0" destOrd="0" presId="urn:microsoft.com/office/officeart/2005/8/layout/chevron1"/>
    <dgm:cxn modelId="{EB5A16C7-F24D-4E96-BB4E-94916DD57312}" type="presOf" srcId="{B681A96A-44A1-4110-B35C-BC526F233ABE}" destId="{B3A5FE7F-F486-4DE9-A68A-AC8642C3FA01}" srcOrd="0" destOrd="0" presId="urn:microsoft.com/office/officeart/2005/8/layout/chevron1"/>
    <dgm:cxn modelId="{9405F3D8-A6ED-420F-999A-08236113A707}" srcId="{A9D311FE-F9EA-4DA6-875A-89C1F2993C35}" destId="{9324B380-4C7B-4AD7-A434-47AA82591482}" srcOrd="0" destOrd="0" parTransId="{4A113E86-F7DA-44BB-B6ED-78FF1820F924}" sibTransId="{2FC044B6-D537-427C-A787-9A47BC457DF3}"/>
    <dgm:cxn modelId="{CD3BBCFE-0373-4C8F-8E0D-7C5DD9D1AE96}" srcId="{A9D311FE-F9EA-4DA6-875A-89C1F2993C35}" destId="{C409D58F-A6CB-46FA-889D-93062F8459FC}" srcOrd="2" destOrd="0" parTransId="{84450505-1D08-4913-BE51-1049B0D59157}" sibTransId="{77FE5247-B64A-4A55-A71B-036E717E9065}"/>
    <dgm:cxn modelId="{3E3594F7-A9D1-46E4-AB60-C667DA7C4D18}" type="presParOf" srcId="{137C3D49-AB96-4C81-9668-4275DB297F6F}" destId="{F72AB223-BEB0-4D37-ADBD-AF7B7FEABD5E}" srcOrd="0" destOrd="0" presId="urn:microsoft.com/office/officeart/2005/8/layout/chevron1"/>
    <dgm:cxn modelId="{5B8A227B-44F9-456E-962F-ABE32B0E22E6}" type="presParOf" srcId="{137C3D49-AB96-4C81-9668-4275DB297F6F}" destId="{81EEEC3C-5B48-4F37-866C-B3ED419A02DD}" srcOrd="1" destOrd="0" presId="urn:microsoft.com/office/officeart/2005/8/layout/chevron1"/>
    <dgm:cxn modelId="{EC6D9A1F-7368-434D-8715-150E9BC33DEB}" type="presParOf" srcId="{137C3D49-AB96-4C81-9668-4275DB297F6F}" destId="{B3A5FE7F-F486-4DE9-A68A-AC8642C3FA01}" srcOrd="2" destOrd="0" presId="urn:microsoft.com/office/officeart/2005/8/layout/chevron1"/>
    <dgm:cxn modelId="{4541D595-E7F3-4EC7-BEAB-B639C5C4CD7F}" type="presParOf" srcId="{137C3D49-AB96-4C81-9668-4275DB297F6F}" destId="{CC4FD7A9-8AC4-4CA6-A98B-1C617A881047}" srcOrd="3" destOrd="0" presId="urn:microsoft.com/office/officeart/2005/8/layout/chevron1"/>
    <dgm:cxn modelId="{72066141-2406-4C09-B17F-2861318BEDE3}" type="presParOf" srcId="{137C3D49-AB96-4C81-9668-4275DB297F6F}" destId="{23AA9F7C-ADF0-46A5-94FA-DB47C82B862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04FDE7-0A11-4965-935C-05007879F99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B62D352-0730-49AB-B2F8-87238F96760B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18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4400" b="0" i="0" dirty="0">
              <a:solidFill>
                <a:schemeClr val="bg1"/>
              </a:solidFill>
              <a:effectLst/>
              <a:latin typeface="FontAwesome" pitchFamily="2" charset="0"/>
            </a:rPr>
            <a:t></a:t>
          </a:r>
          <a:endParaRPr lang="tr-TR" sz="4400" b="0" i="0" dirty="0">
            <a:solidFill>
              <a:schemeClr val="bg1"/>
            </a:solidFill>
          </a:endParaRPr>
        </a:p>
      </dgm:t>
    </dgm:pt>
    <dgm:pt modelId="{6D8E2ABD-1347-4D0B-82D2-141869080CAE}" type="parTrans" cxnId="{E16D643A-9824-499F-B896-0B19FA2A254F}">
      <dgm:prSet/>
      <dgm:spPr/>
      <dgm:t>
        <a:bodyPr/>
        <a:lstStyle/>
        <a:p>
          <a:endParaRPr lang="tr-TR"/>
        </a:p>
      </dgm:t>
    </dgm:pt>
    <dgm:pt modelId="{5AB78BB6-DA7B-416E-A930-77AD28208F3B}" type="sibTrans" cxnId="{E16D643A-9824-499F-B896-0B19FA2A254F}">
      <dgm:prSet/>
      <dgm:spPr/>
      <dgm:t>
        <a:bodyPr/>
        <a:lstStyle/>
        <a:p>
          <a:endParaRPr lang="tr-TR"/>
        </a:p>
      </dgm:t>
    </dgm:pt>
    <dgm:pt modelId="{076472F3-3046-43CF-B201-3BB55011B5B3}">
      <dgm:prSet phldrT="[Text]"/>
      <dgm:spPr>
        <a:ln>
          <a:solidFill>
            <a:srgbClr val="0070C0"/>
          </a:solidFill>
        </a:ln>
      </dgm:spPr>
      <dgm:t>
        <a:bodyPr/>
        <a:lstStyle/>
        <a:p>
          <a:endParaRPr lang="tr-TR" sz="1800" dirty="0"/>
        </a:p>
      </dgm:t>
    </dgm:pt>
    <dgm:pt modelId="{EF9A6ADE-8341-46B6-953F-969F88C7A4A4}" type="parTrans" cxnId="{30274AF3-AF00-4344-823C-F0B8564556D7}">
      <dgm:prSet/>
      <dgm:spPr/>
      <dgm:t>
        <a:bodyPr/>
        <a:lstStyle/>
        <a:p>
          <a:endParaRPr lang="tr-TR"/>
        </a:p>
      </dgm:t>
    </dgm:pt>
    <dgm:pt modelId="{CA19CA1D-771D-4932-BDB4-2D5365552D34}" type="sibTrans" cxnId="{30274AF3-AF00-4344-823C-F0B8564556D7}">
      <dgm:prSet/>
      <dgm:spPr/>
      <dgm:t>
        <a:bodyPr/>
        <a:lstStyle/>
        <a:p>
          <a:endParaRPr lang="tr-TR"/>
        </a:p>
      </dgm:t>
    </dgm:pt>
    <dgm:pt modelId="{17755833-220D-4DBA-AA11-3287E35DA891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18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4400" b="0" i="0" dirty="0">
              <a:solidFill>
                <a:schemeClr val="bg1"/>
              </a:solidFill>
              <a:effectLst/>
              <a:latin typeface="FontAwesome" pitchFamily="2" charset="0"/>
            </a:rPr>
            <a:t></a:t>
          </a:r>
          <a:endParaRPr lang="tr-TR" sz="4400" dirty="0">
            <a:solidFill>
              <a:schemeClr val="bg1"/>
            </a:solidFill>
          </a:endParaRPr>
        </a:p>
      </dgm:t>
    </dgm:pt>
    <dgm:pt modelId="{5227F933-0568-4265-A2B3-245B0C11C3FB}" type="parTrans" cxnId="{D2FA224B-8793-42EB-AEB8-6C20AE45DC41}">
      <dgm:prSet/>
      <dgm:spPr/>
      <dgm:t>
        <a:bodyPr/>
        <a:lstStyle/>
        <a:p>
          <a:endParaRPr lang="tr-TR"/>
        </a:p>
      </dgm:t>
    </dgm:pt>
    <dgm:pt modelId="{9CDEAFE6-7B16-4DBA-9147-1BC1DBBEEE39}" type="sibTrans" cxnId="{D2FA224B-8793-42EB-AEB8-6C20AE45DC41}">
      <dgm:prSet/>
      <dgm:spPr/>
      <dgm:t>
        <a:bodyPr/>
        <a:lstStyle/>
        <a:p>
          <a:endParaRPr lang="tr-TR"/>
        </a:p>
      </dgm:t>
    </dgm:pt>
    <dgm:pt modelId="{F09E65DE-BD9D-4815-ACC7-AA94D9655AD7}">
      <dgm:prSet phldrT="[Text]"/>
      <dgm:spPr>
        <a:ln>
          <a:solidFill>
            <a:srgbClr val="0070C0"/>
          </a:solidFill>
        </a:ln>
      </dgm:spPr>
      <dgm:t>
        <a:bodyPr/>
        <a:lstStyle/>
        <a:p>
          <a:r>
            <a:rPr lang="tr-TR" dirty="0"/>
            <a:t>Kazakistan, Azerbaycan, KKTC, Belçika, Dubai ve Katar Başta olmak üzere yeni global müşteriler</a:t>
          </a:r>
        </a:p>
      </dgm:t>
    </dgm:pt>
    <dgm:pt modelId="{5A2D85ED-5EA2-43B6-AA8F-C6E9C81164C2}" type="parTrans" cxnId="{9DA0B5CB-9ACC-46D5-82C9-DABD3649441F}">
      <dgm:prSet/>
      <dgm:spPr/>
      <dgm:t>
        <a:bodyPr/>
        <a:lstStyle/>
        <a:p>
          <a:endParaRPr lang="tr-TR"/>
        </a:p>
      </dgm:t>
    </dgm:pt>
    <dgm:pt modelId="{923B1136-75AC-446F-9B4E-682114DB8077}" type="sibTrans" cxnId="{9DA0B5CB-9ACC-46D5-82C9-DABD3649441F}">
      <dgm:prSet/>
      <dgm:spPr/>
      <dgm:t>
        <a:bodyPr/>
        <a:lstStyle/>
        <a:p>
          <a:endParaRPr lang="tr-TR"/>
        </a:p>
      </dgm:t>
    </dgm:pt>
    <dgm:pt modelId="{8EB0FC27-862E-44D9-8484-4AD71091F421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18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4400" b="0" i="0" dirty="0">
              <a:solidFill>
                <a:schemeClr val="bg1"/>
              </a:solidFill>
              <a:effectLst/>
              <a:latin typeface="FontAwesome" pitchFamily="2" charset="0"/>
            </a:rPr>
            <a:t></a:t>
          </a:r>
          <a:endParaRPr lang="tr-TR" sz="4400" dirty="0">
            <a:solidFill>
              <a:schemeClr val="bg1"/>
            </a:solidFill>
          </a:endParaRPr>
        </a:p>
      </dgm:t>
    </dgm:pt>
    <dgm:pt modelId="{E9F9137C-6DF9-4C2A-BAAA-8299E608913D}" type="parTrans" cxnId="{643E9683-240E-4264-804C-7DC7D010BD69}">
      <dgm:prSet/>
      <dgm:spPr/>
      <dgm:t>
        <a:bodyPr/>
        <a:lstStyle/>
        <a:p>
          <a:endParaRPr lang="tr-TR"/>
        </a:p>
      </dgm:t>
    </dgm:pt>
    <dgm:pt modelId="{D1D783D8-E099-41F1-AFF6-2AE8C9382497}" type="sibTrans" cxnId="{643E9683-240E-4264-804C-7DC7D010BD69}">
      <dgm:prSet/>
      <dgm:spPr/>
      <dgm:t>
        <a:bodyPr/>
        <a:lstStyle/>
        <a:p>
          <a:endParaRPr lang="tr-TR"/>
        </a:p>
      </dgm:t>
    </dgm:pt>
    <dgm:pt modelId="{86B5E8F8-18DE-418A-892C-EAA4FCA2DAE7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endParaRPr lang="tr-TR" sz="2800" dirty="0"/>
        </a:p>
      </dgm:t>
    </dgm:pt>
    <dgm:pt modelId="{AD9227E2-982C-4788-941B-0C5CCED16563}" type="parTrans" cxnId="{9B587ECC-FAA3-4B3E-A9C1-04C302273C74}">
      <dgm:prSet/>
      <dgm:spPr/>
      <dgm:t>
        <a:bodyPr/>
        <a:lstStyle/>
        <a:p>
          <a:endParaRPr lang="tr-TR"/>
        </a:p>
      </dgm:t>
    </dgm:pt>
    <dgm:pt modelId="{09429906-704E-403C-8F03-6610ADE42D5E}" type="sibTrans" cxnId="{9B587ECC-FAA3-4B3E-A9C1-04C302273C74}">
      <dgm:prSet/>
      <dgm:spPr/>
      <dgm:t>
        <a:bodyPr/>
        <a:lstStyle/>
        <a:p>
          <a:endParaRPr lang="tr-TR"/>
        </a:p>
      </dgm:t>
    </dgm:pt>
    <dgm:pt modelId="{51F305CB-7941-42AF-A639-326C3078D56C}">
      <dgm:prSet custT="1"/>
      <dgm:spPr/>
      <dgm:t>
        <a:bodyPr/>
        <a:lstStyle/>
        <a:p>
          <a:r>
            <a:rPr lang="tr-TR" sz="2400" dirty="0"/>
            <a:t>25 Yıllık Tecrübe</a:t>
          </a:r>
        </a:p>
      </dgm:t>
    </dgm:pt>
    <dgm:pt modelId="{29D1AFA2-306F-4E7C-A5D4-2ED0661EC283}" type="parTrans" cxnId="{639714AD-E21A-4A1C-ABD7-3E9D11B1E14E}">
      <dgm:prSet/>
      <dgm:spPr/>
      <dgm:t>
        <a:bodyPr/>
        <a:lstStyle/>
        <a:p>
          <a:endParaRPr lang="tr-TR"/>
        </a:p>
      </dgm:t>
    </dgm:pt>
    <dgm:pt modelId="{34BC6BBF-69A4-4163-88D5-09A0DDC3B2D9}" type="sibTrans" cxnId="{639714AD-E21A-4A1C-ABD7-3E9D11B1E14E}">
      <dgm:prSet/>
      <dgm:spPr/>
      <dgm:t>
        <a:bodyPr/>
        <a:lstStyle/>
        <a:p>
          <a:endParaRPr lang="tr-TR"/>
        </a:p>
      </dgm:t>
    </dgm:pt>
    <dgm:pt modelId="{88D2C60A-94FE-4A5B-B9A8-C6519A30C5B9}">
      <dgm:prSet custT="1"/>
      <dgm:spPr/>
      <dgm:t>
        <a:bodyPr/>
        <a:lstStyle/>
        <a:p>
          <a:endParaRPr lang="tr-TR" sz="2800" dirty="0"/>
        </a:p>
      </dgm:t>
    </dgm:pt>
    <dgm:pt modelId="{A3A694F3-7941-46F7-A413-A30D94D522BA}" type="parTrans" cxnId="{F5EB1954-13E8-4AA2-9CDB-E4D271199D94}">
      <dgm:prSet/>
      <dgm:spPr/>
      <dgm:t>
        <a:bodyPr/>
        <a:lstStyle/>
        <a:p>
          <a:endParaRPr lang="tr-TR"/>
        </a:p>
      </dgm:t>
    </dgm:pt>
    <dgm:pt modelId="{0A1E696A-F218-42F2-AF51-64AA3524B85F}" type="sibTrans" cxnId="{F5EB1954-13E8-4AA2-9CDB-E4D271199D94}">
      <dgm:prSet/>
      <dgm:spPr/>
      <dgm:t>
        <a:bodyPr/>
        <a:lstStyle/>
        <a:p>
          <a:endParaRPr lang="tr-TR"/>
        </a:p>
      </dgm:t>
    </dgm:pt>
    <dgm:pt modelId="{5A4ED126-AEDE-49FD-8625-335701654F2E}">
      <dgm:prSet custT="1"/>
      <dgm:spPr/>
      <dgm:t>
        <a:bodyPr/>
        <a:lstStyle/>
        <a:p>
          <a:r>
            <a:rPr lang="tr-TR" sz="2400" dirty="0"/>
            <a:t>2,000’i Aşkın Kurumsal Müşteri</a:t>
          </a:r>
        </a:p>
      </dgm:t>
    </dgm:pt>
    <dgm:pt modelId="{DCC63B7A-F8B8-43BE-A07F-9370475B7077}" type="parTrans" cxnId="{2FCCA04A-33CC-4078-B95D-DF282A1B275D}">
      <dgm:prSet/>
      <dgm:spPr/>
      <dgm:t>
        <a:bodyPr/>
        <a:lstStyle/>
        <a:p>
          <a:endParaRPr lang="tr-TR"/>
        </a:p>
      </dgm:t>
    </dgm:pt>
    <dgm:pt modelId="{58B6719B-74EE-4727-98C8-D5EADE9AFB75}" type="sibTrans" cxnId="{2FCCA04A-33CC-4078-B95D-DF282A1B275D}">
      <dgm:prSet/>
      <dgm:spPr/>
      <dgm:t>
        <a:bodyPr/>
        <a:lstStyle/>
        <a:p>
          <a:endParaRPr lang="tr-TR"/>
        </a:p>
      </dgm:t>
    </dgm:pt>
    <dgm:pt modelId="{96B07E01-BA11-4F3B-B01C-E8ECC0B9F607}">
      <dgm:prSet/>
      <dgm:spPr/>
      <dgm:t>
        <a:bodyPr/>
        <a:lstStyle/>
        <a:p>
          <a:endParaRPr lang="tr-TR" sz="1800" dirty="0"/>
        </a:p>
      </dgm:t>
    </dgm:pt>
    <dgm:pt modelId="{262898EC-FBC5-4106-9A49-A8A6F0DA9C93}" type="sibTrans" cxnId="{9089AF60-03FC-4E35-9510-852E481EF454}">
      <dgm:prSet/>
      <dgm:spPr/>
      <dgm:t>
        <a:bodyPr/>
        <a:lstStyle/>
        <a:p>
          <a:endParaRPr lang="tr-TR"/>
        </a:p>
      </dgm:t>
    </dgm:pt>
    <dgm:pt modelId="{3C0B4459-AA8B-4772-B1F0-093084020C0A}" type="parTrans" cxnId="{9089AF60-03FC-4E35-9510-852E481EF454}">
      <dgm:prSet/>
      <dgm:spPr/>
      <dgm:t>
        <a:bodyPr/>
        <a:lstStyle/>
        <a:p>
          <a:endParaRPr lang="tr-TR"/>
        </a:p>
      </dgm:t>
    </dgm:pt>
    <dgm:pt modelId="{31C09050-0BE9-49AD-83E9-3BF31DC6732A}" type="pres">
      <dgm:prSet presAssocID="{4504FDE7-0A11-4965-935C-05007879F999}" presName="linearFlow" presStyleCnt="0">
        <dgm:presLayoutVars>
          <dgm:dir/>
          <dgm:animLvl val="lvl"/>
          <dgm:resizeHandles val="exact"/>
        </dgm:presLayoutVars>
      </dgm:prSet>
      <dgm:spPr/>
    </dgm:pt>
    <dgm:pt modelId="{55D8317E-1FC1-4214-97A0-5527F1045681}" type="pres">
      <dgm:prSet presAssocID="{4B62D352-0730-49AB-B2F8-87238F96760B}" presName="composite" presStyleCnt="0"/>
      <dgm:spPr/>
    </dgm:pt>
    <dgm:pt modelId="{33D6B546-5092-4FDF-81CE-69AE42D940F6}" type="pres">
      <dgm:prSet presAssocID="{4B62D352-0730-49AB-B2F8-87238F96760B}" presName="parentText" presStyleLbl="alignNode1" presStyleIdx="0" presStyleCnt="3" custLinFactNeighborY="-160">
        <dgm:presLayoutVars>
          <dgm:chMax val="1"/>
          <dgm:bulletEnabled val="1"/>
        </dgm:presLayoutVars>
      </dgm:prSet>
      <dgm:spPr/>
    </dgm:pt>
    <dgm:pt modelId="{1A12F83A-D3AE-4941-B26F-987A254E1EB3}" type="pres">
      <dgm:prSet presAssocID="{4B62D352-0730-49AB-B2F8-87238F96760B}" presName="descendantText" presStyleLbl="alignAcc1" presStyleIdx="0" presStyleCnt="3">
        <dgm:presLayoutVars>
          <dgm:bulletEnabled val="1"/>
        </dgm:presLayoutVars>
      </dgm:prSet>
      <dgm:spPr/>
    </dgm:pt>
    <dgm:pt modelId="{0DEDA32F-C65E-4FC7-9506-7122F55875AC}" type="pres">
      <dgm:prSet presAssocID="{5AB78BB6-DA7B-416E-A930-77AD28208F3B}" presName="sp" presStyleCnt="0"/>
      <dgm:spPr/>
    </dgm:pt>
    <dgm:pt modelId="{0D16F011-D59B-42D5-AB23-1E2384215F59}" type="pres">
      <dgm:prSet presAssocID="{17755833-220D-4DBA-AA11-3287E35DA891}" presName="composite" presStyleCnt="0"/>
      <dgm:spPr/>
    </dgm:pt>
    <dgm:pt modelId="{61CB7F66-EF05-4849-8EB9-7B495BD27503}" type="pres">
      <dgm:prSet presAssocID="{17755833-220D-4DBA-AA11-3287E35DA89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8BE2E76-CABA-4D50-8A0E-4F38DAD41837}" type="pres">
      <dgm:prSet presAssocID="{17755833-220D-4DBA-AA11-3287E35DA891}" presName="descendantText" presStyleLbl="alignAcc1" presStyleIdx="1" presStyleCnt="3">
        <dgm:presLayoutVars>
          <dgm:bulletEnabled val="1"/>
        </dgm:presLayoutVars>
      </dgm:prSet>
      <dgm:spPr/>
    </dgm:pt>
    <dgm:pt modelId="{E18DB197-E659-4890-8FAB-E6F2AEB4988D}" type="pres">
      <dgm:prSet presAssocID="{9CDEAFE6-7B16-4DBA-9147-1BC1DBBEEE39}" presName="sp" presStyleCnt="0"/>
      <dgm:spPr/>
    </dgm:pt>
    <dgm:pt modelId="{13BE05E7-9AC8-412F-A105-C7556B9FA651}" type="pres">
      <dgm:prSet presAssocID="{8EB0FC27-862E-44D9-8484-4AD71091F421}" presName="composite" presStyleCnt="0"/>
      <dgm:spPr/>
    </dgm:pt>
    <dgm:pt modelId="{CEF67DEF-7543-4A81-9884-6D1B2D445600}" type="pres">
      <dgm:prSet presAssocID="{8EB0FC27-862E-44D9-8484-4AD71091F42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06AABD4-F7EC-4376-AD65-E75643455285}" type="pres">
      <dgm:prSet presAssocID="{8EB0FC27-862E-44D9-8484-4AD71091F42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5549A05-2EB7-4C5F-B46D-D4EB89277A5D}" type="presOf" srcId="{17755833-220D-4DBA-AA11-3287E35DA891}" destId="{61CB7F66-EF05-4849-8EB9-7B495BD27503}" srcOrd="0" destOrd="0" presId="urn:microsoft.com/office/officeart/2005/8/layout/chevron2"/>
    <dgm:cxn modelId="{82650526-DED7-4E5B-B652-C74AE1FEF833}" type="presOf" srcId="{5A4ED126-AEDE-49FD-8625-335701654F2E}" destId="{1A12F83A-D3AE-4941-B26F-987A254E1EB3}" srcOrd="0" destOrd="1" presId="urn:microsoft.com/office/officeart/2005/8/layout/chevron2"/>
    <dgm:cxn modelId="{E16D643A-9824-499F-B896-0B19FA2A254F}" srcId="{4504FDE7-0A11-4965-935C-05007879F999}" destId="{4B62D352-0730-49AB-B2F8-87238F96760B}" srcOrd="0" destOrd="0" parTransId="{6D8E2ABD-1347-4D0B-82D2-141869080CAE}" sibTransId="{5AB78BB6-DA7B-416E-A930-77AD28208F3B}"/>
    <dgm:cxn modelId="{2FCCA04A-33CC-4078-B95D-DF282A1B275D}" srcId="{4B62D352-0730-49AB-B2F8-87238F96760B}" destId="{5A4ED126-AEDE-49FD-8625-335701654F2E}" srcOrd="1" destOrd="0" parTransId="{DCC63B7A-F8B8-43BE-A07F-9370475B7077}" sibTransId="{58B6719B-74EE-4727-98C8-D5EADE9AFB75}"/>
    <dgm:cxn modelId="{D2FA224B-8793-42EB-AEB8-6C20AE45DC41}" srcId="{4504FDE7-0A11-4965-935C-05007879F999}" destId="{17755833-220D-4DBA-AA11-3287E35DA891}" srcOrd="1" destOrd="0" parTransId="{5227F933-0568-4265-A2B3-245B0C11C3FB}" sibTransId="{9CDEAFE6-7B16-4DBA-9147-1BC1DBBEEE39}"/>
    <dgm:cxn modelId="{56471F50-4670-48E6-83D0-D28CB5D58D48}" type="presOf" srcId="{4B62D352-0730-49AB-B2F8-87238F96760B}" destId="{33D6B546-5092-4FDF-81CE-69AE42D940F6}" srcOrd="0" destOrd="0" presId="urn:microsoft.com/office/officeart/2005/8/layout/chevron2"/>
    <dgm:cxn modelId="{F5EB1954-13E8-4AA2-9CDB-E4D271199D94}" srcId="{8EB0FC27-862E-44D9-8484-4AD71091F421}" destId="{88D2C60A-94FE-4A5B-B9A8-C6519A30C5B9}" srcOrd="2" destOrd="0" parTransId="{A3A694F3-7941-46F7-A413-A30D94D522BA}" sibTransId="{0A1E696A-F218-42F2-AF51-64AA3524B85F}"/>
    <dgm:cxn modelId="{44765760-6F5B-49EA-9130-047694CC0C9F}" type="presOf" srcId="{076472F3-3046-43CF-B201-3BB55011B5B3}" destId="{1A12F83A-D3AE-4941-B26F-987A254E1EB3}" srcOrd="0" destOrd="0" presId="urn:microsoft.com/office/officeart/2005/8/layout/chevron2"/>
    <dgm:cxn modelId="{9089AF60-03FC-4E35-9510-852E481EF454}" srcId="{4B62D352-0730-49AB-B2F8-87238F96760B}" destId="{96B07E01-BA11-4F3B-B01C-E8ECC0B9F607}" srcOrd="2" destOrd="0" parTransId="{3C0B4459-AA8B-4772-B1F0-093084020C0A}" sibTransId="{262898EC-FBC5-4106-9A49-A8A6F0DA9C93}"/>
    <dgm:cxn modelId="{192C7C6E-067C-4F14-856B-84C130524F41}" type="presOf" srcId="{88D2C60A-94FE-4A5B-B9A8-C6519A30C5B9}" destId="{306AABD4-F7EC-4376-AD65-E75643455285}" srcOrd="0" destOrd="2" presId="urn:microsoft.com/office/officeart/2005/8/layout/chevron2"/>
    <dgm:cxn modelId="{643E9683-240E-4264-804C-7DC7D010BD69}" srcId="{4504FDE7-0A11-4965-935C-05007879F999}" destId="{8EB0FC27-862E-44D9-8484-4AD71091F421}" srcOrd="2" destOrd="0" parTransId="{E9F9137C-6DF9-4C2A-BAAA-8299E608913D}" sibTransId="{D1D783D8-E099-41F1-AFF6-2AE8C9382497}"/>
    <dgm:cxn modelId="{FC8A6E84-91ED-4980-8910-70059403667E}" type="presOf" srcId="{4504FDE7-0A11-4965-935C-05007879F999}" destId="{31C09050-0BE9-49AD-83E9-3BF31DC6732A}" srcOrd="0" destOrd="0" presId="urn:microsoft.com/office/officeart/2005/8/layout/chevron2"/>
    <dgm:cxn modelId="{7F1E178A-3507-4A59-B6A6-D59C506FD344}" type="presOf" srcId="{51F305CB-7941-42AF-A639-326C3078D56C}" destId="{306AABD4-F7EC-4376-AD65-E75643455285}" srcOrd="0" destOrd="1" presId="urn:microsoft.com/office/officeart/2005/8/layout/chevron2"/>
    <dgm:cxn modelId="{A06911A1-FD77-4E64-9A31-A466ACDC44D9}" type="presOf" srcId="{F09E65DE-BD9D-4815-ACC7-AA94D9655AD7}" destId="{C8BE2E76-CABA-4D50-8A0E-4F38DAD41837}" srcOrd="0" destOrd="0" presId="urn:microsoft.com/office/officeart/2005/8/layout/chevron2"/>
    <dgm:cxn modelId="{639714AD-E21A-4A1C-ABD7-3E9D11B1E14E}" srcId="{8EB0FC27-862E-44D9-8484-4AD71091F421}" destId="{51F305CB-7941-42AF-A639-326C3078D56C}" srcOrd="1" destOrd="0" parTransId="{29D1AFA2-306F-4E7C-A5D4-2ED0661EC283}" sibTransId="{34BC6BBF-69A4-4163-88D5-09A0DDC3B2D9}"/>
    <dgm:cxn modelId="{35E357B2-F3BA-4369-9A1D-FEE8388CAB95}" type="presOf" srcId="{8EB0FC27-862E-44D9-8484-4AD71091F421}" destId="{CEF67DEF-7543-4A81-9884-6D1B2D445600}" srcOrd="0" destOrd="0" presId="urn:microsoft.com/office/officeart/2005/8/layout/chevron2"/>
    <dgm:cxn modelId="{9DA0B5CB-9ACC-46D5-82C9-DABD3649441F}" srcId="{17755833-220D-4DBA-AA11-3287E35DA891}" destId="{F09E65DE-BD9D-4815-ACC7-AA94D9655AD7}" srcOrd="0" destOrd="0" parTransId="{5A2D85ED-5EA2-43B6-AA8F-C6E9C81164C2}" sibTransId="{923B1136-75AC-446F-9B4E-682114DB8077}"/>
    <dgm:cxn modelId="{9B587ECC-FAA3-4B3E-A9C1-04C302273C74}" srcId="{8EB0FC27-862E-44D9-8484-4AD71091F421}" destId="{86B5E8F8-18DE-418A-892C-EAA4FCA2DAE7}" srcOrd="0" destOrd="0" parTransId="{AD9227E2-982C-4788-941B-0C5CCED16563}" sibTransId="{09429906-704E-403C-8F03-6610ADE42D5E}"/>
    <dgm:cxn modelId="{08D3C5DA-ABA1-46A2-A29A-49DF1F1BB735}" type="presOf" srcId="{96B07E01-BA11-4F3B-B01C-E8ECC0B9F607}" destId="{1A12F83A-D3AE-4941-B26F-987A254E1EB3}" srcOrd="0" destOrd="2" presId="urn:microsoft.com/office/officeart/2005/8/layout/chevron2"/>
    <dgm:cxn modelId="{30274AF3-AF00-4344-823C-F0B8564556D7}" srcId="{4B62D352-0730-49AB-B2F8-87238F96760B}" destId="{076472F3-3046-43CF-B201-3BB55011B5B3}" srcOrd="0" destOrd="0" parTransId="{EF9A6ADE-8341-46B6-953F-969F88C7A4A4}" sibTransId="{CA19CA1D-771D-4932-BDB4-2D5365552D34}"/>
    <dgm:cxn modelId="{DE9571FF-7080-4AD8-BFFA-4B231DCEB6FC}" type="presOf" srcId="{86B5E8F8-18DE-418A-892C-EAA4FCA2DAE7}" destId="{306AABD4-F7EC-4376-AD65-E75643455285}" srcOrd="0" destOrd="0" presId="urn:microsoft.com/office/officeart/2005/8/layout/chevron2"/>
    <dgm:cxn modelId="{54F09A01-F2FF-424F-84C0-5B2EA4A1A69D}" type="presParOf" srcId="{31C09050-0BE9-49AD-83E9-3BF31DC6732A}" destId="{55D8317E-1FC1-4214-97A0-5527F1045681}" srcOrd="0" destOrd="0" presId="urn:microsoft.com/office/officeart/2005/8/layout/chevron2"/>
    <dgm:cxn modelId="{5D51F357-6F0E-401E-8CF7-682985F70291}" type="presParOf" srcId="{55D8317E-1FC1-4214-97A0-5527F1045681}" destId="{33D6B546-5092-4FDF-81CE-69AE42D940F6}" srcOrd="0" destOrd="0" presId="urn:microsoft.com/office/officeart/2005/8/layout/chevron2"/>
    <dgm:cxn modelId="{3859C984-F00C-4ED4-A50B-CB6BC5A90B62}" type="presParOf" srcId="{55D8317E-1FC1-4214-97A0-5527F1045681}" destId="{1A12F83A-D3AE-4941-B26F-987A254E1EB3}" srcOrd="1" destOrd="0" presId="urn:microsoft.com/office/officeart/2005/8/layout/chevron2"/>
    <dgm:cxn modelId="{6C4B90B6-36C7-42B4-9912-69CD9D3282CD}" type="presParOf" srcId="{31C09050-0BE9-49AD-83E9-3BF31DC6732A}" destId="{0DEDA32F-C65E-4FC7-9506-7122F55875AC}" srcOrd="1" destOrd="0" presId="urn:microsoft.com/office/officeart/2005/8/layout/chevron2"/>
    <dgm:cxn modelId="{CBBFC686-59F6-461B-B70C-046B37FF51BB}" type="presParOf" srcId="{31C09050-0BE9-49AD-83E9-3BF31DC6732A}" destId="{0D16F011-D59B-42D5-AB23-1E2384215F59}" srcOrd="2" destOrd="0" presId="urn:microsoft.com/office/officeart/2005/8/layout/chevron2"/>
    <dgm:cxn modelId="{15910C4A-A125-4C7A-9C44-13DEB998C97A}" type="presParOf" srcId="{0D16F011-D59B-42D5-AB23-1E2384215F59}" destId="{61CB7F66-EF05-4849-8EB9-7B495BD27503}" srcOrd="0" destOrd="0" presId="urn:microsoft.com/office/officeart/2005/8/layout/chevron2"/>
    <dgm:cxn modelId="{758DE21C-7C43-427A-BDC6-876191C5239F}" type="presParOf" srcId="{0D16F011-D59B-42D5-AB23-1E2384215F59}" destId="{C8BE2E76-CABA-4D50-8A0E-4F38DAD41837}" srcOrd="1" destOrd="0" presId="urn:microsoft.com/office/officeart/2005/8/layout/chevron2"/>
    <dgm:cxn modelId="{5B67000A-CF6C-4341-ACEE-BB854EB1F713}" type="presParOf" srcId="{31C09050-0BE9-49AD-83E9-3BF31DC6732A}" destId="{E18DB197-E659-4890-8FAB-E6F2AEB4988D}" srcOrd="3" destOrd="0" presId="urn:microsoft.com/office/officeart/2005/8/layout/chevron2"/>
    <dgm:cxn modelId="{E1AE6444-E345-46CA-B1D5-FEE5ECDD8208}" type="presParOf" srcId="{31C09050-0BE9-49AD-83E9-3BF31DC6732A}" destId="{13BE05E7-9AC8-412F-A105-C7556B9FA651}" srcOrd="4" destOrd="0" presId="urn:microsoft.com/office/officeart/2005/8/layout/chevron2"/>
    <dgm:cxn modelId="{05FCDF24-A59D-4CAB-900E-8BA8459A253B}" type="presParOf" srcId="{13BE05E7-9AC8-412F-A105-C7556B9FA651}" destId="{CEF67DEF-7543-4A81-9884-6D1B2D445600}" srcOrd="0" destOrd="0" presId="urn:microsoft.com/office/officeart/2005/8/layout/chevron2"/>
    <dgm:cxn modelId="{8DF9864B-AD6C-4797-939F-C969BF12145C}" type="presParOf" srcId="{13BE05E7-9AC8-412F-A105-C7556B9FA651}" destId="{306AABD4-F7EC-4376-AD65-E756434552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04FDE7-0A11-4965-935C-05007879F99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B62D352-0730-49AB-B2F8-87238F96760B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18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4400" dirty="0">
              <a:solidFill>
                <a:schemeClr val="bg1"/>
              </a:solidFill>
              <a:latin typeface="FontAwesome" pitchFamily="50" charset="0"/>
            </a:rPr>
            <a:t></a:t>
          </a:r>
          <a:endParaRPr lang="tr-TR" sz="4400" b="0" i="0" dirty="0">
            <a:solidFill>
              <a:schemeClr val="bg1"/>
            </a:solidFill>
          </a:endParaRPr>
        </a:p>
      </dgm:t>
    </dgm:pt>
    <dgm:pt modelId="{6D8E2ABD-1347-4D0B-82D2-141869080CAE}" type="parTrans" cxnId="{E16D643A-9824-499F-B896-0B19FA2A254F}">
      <dgm:prSet/>
      <dgm:spPr/>
      <dgm:t>
        <a:bodyPr/>
        <a:lstStyle/>
        <a:p>
          <a:endParaRPr lang="tr-TR"/>
        </a:p>
      </dgm:t>
    </dgm:pt>
    <dgm:pt modelId="{5AB78BB6-DA7B-416E-A930-77AD28208F3B}" type="sibTrans" cxnId="{E16D643A-9824-499F-B896-0B19FA2A254F}">
      <dgm:prSet/>
      <dgm:spPr/>
      <dgm:t>
        <a:bodyPr/>
        <a:lstStyle/>
        <a:p>
          <a:endParaRPr lang="tr-TR"/>
        </a:p>
      </dgm:t>
    </dgm:pt>
    <dgm:pt modelId="{076472F3-3046-43CF-B201-3BB55011B5B3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tr-TR" sz="2400" dirty="0"/>
            <a:t>17’si Başarı ile Tamamlanmış, 3’ü Devam eden Toplam 20 Adet AR-GE Projesi</a:t>
          </a:r>
        </a:p>
      </dgm:t>
    </dgm:pt>
    <dgm:pt modelId="{EF9A6ADE-8341-46B6-953F-969F88C7A4A4}" type="parTrans" cxnId="{30274AF3-AF00-4344-823C-F0B8564556D7}">
      <dgm:prSet/>
      <dgm:spPr/>
      <dgm:t>
        <a:bodyPr/>
        <a:lstStyle/>
        <a:p>
          <a:endParaRPr lang="tr-TR"/>
        </a:p>
      </dgm:t>
    </dgm:pt>
    <dgm:pt modelId="{CA19CA1D-771D-4932-BDB4-2D5365552D34}" type="sibTrans" cxnId="{30274AF3-AF00-4344-823C-F0B8564556D7}">
      <dgm:prSet/>
      <dgm:spPr/>
      <dgm:t>
        <a:bodyPr/>
        <a:lstStyle/>
        <a:p>
          <a:endParaRPr lang="tr-TR"/>
        </a:p>
      </dgm:t>
    </dgm:pt>
    <dgm:pt modelId="{F09E65DE-BD9D-4815-ACC7-AA94D9655AD7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tr-TR" sz="2400" dirty="0"/>
            <a:t>LOGO Çözüm Ortağı</a:t>
          </a:r>
        </a:p>
      </dgm:t>
    </dgm:pt>
    <dgm:pt modelId="{5A2D85ED-5EA2-43B6-AA8F-C6E9C81164C2}" type="parTrans" cxnId="{9DA0B5CB-9ACC-46D5-82C9-DABD3649441F}">
      <dgm:prSet/>
      <dgm:spPr/>
      <dgm:t>
        <a:bodyPr/>
        <a:lstStyle/>
        <a:p>
          <a:endParaRPr lang="tr-TR"/>
        </a:p>
      </dgm:t>
    </dgm:pt>
    <dgm:pt modelId="{923B1136-75AC-446F-9B4E-682114DB8077}" type="sibTrans" cxnId="{9DA0B5CB-9ACC-46D5-82C9-DABD3649441F}">
      <dgm:prSet/>
      <dgm:spPr/>
      <dgm:t>
        <a:bodyPr/>
        <a:lstStyle/>
        <a:p>
          <a:endParaRPr lang="tr-TR"/>
        </a:p>
      </dgm:t>
    </dgm:pt>
    <dgm:pt modelId="{17755833-220D-4DBA-AA11-3287E35DA891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18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4400" dirty="0">
              <a:solidFill>
                <a:schemeClr val="bg1"/>
              </a:solidFill>
              <a:latin typeface="FontAwesome" pitchFamily="50" charset="0"/>
            </a:rPr>
            <a:t></a:t>
          </a:r>
          <a:endParaRPr lang="tr-TR" sz="4400" dirty="0">
            <a:solidFill>
              <a:schemeClr val="bg1"/>
            </a:solidFill>
          </a:endParaRPr>
        </a:p>
      </dgm:t>
    </dgm:pt>
    <dgm:pt modelId="{9CDEAFE6-7B16-4DBA-9147-1BC1DBBEEE39}" type="sibTrans" cxnId="{D2FA224B-8793-42EB-AEB8-6C20AE45DC41}">
      <dgm:prSet/>
      <dgm:spPr/>
      <dgm:t>
        <a:bodyPr/>
        <a:lstStyle/>
        <a:p>
          <a:endParaRPr lang="tr-TR"/>
        </a:p>
      </dgm:t>
    </dgm:pt>
    <dgm:pt modelId="{5227F933-0568-4265-A2B3-245B0C11C3FB}" type="parTrans" cxnId="{D2FA224B-8793-42EB-AEB8-6C20AE45DC41}">
      <dgm:prSet/>
      <dgm:spPr/>
      <dgm:t>
        <a:bodyPr/>
        <a:lstStyle/>
        <a:p>
          <a:endParaRPr lang="tr-TR"/>
        </a:p>
      </dgm:t>
    </dgm:pt>
    <dgm:pt modelId="{9A1EE3FA-3568-8943-90D0-221106C68180}">
      <dgm:prSet phldrT="[Tex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tr-TR" sz="3600" b="0" i="0" dirty="0">
            <a:solidFill>
              <a:schemeClr val="bg1"/>
            </a:solidFill>
            <a:effectLst/>
            <a:latin typeface="FontAwesome" pitchFamily="2" charset="0"/>
          </a:endParaRPr>
        </a:p>
        <a:p>
          <a:r>
            <a:rPr lang="tr-TR" sz="3600" dirty="0">
              <a:solidFill>
                <a:schemeClr val="bg1"/>
              </a:solidFill>
              <a:latin typeface="FontAwesome" pitchFamily="50" charset="0"/>
            </a:rPr>
            <a:t></a:t>
          </a:r>
          <a:endParaRPr lang="tr-TR" sz="3600" dirty="0">
            <a:solidFill>
              <a:schemeClr val="bg1"/>
            </a:solidFill>
          </a:endParaRPr>
        </a:p>
      </dgm:t>
    </dgm:pt>
    <dgm:pt modelId="{0FCB1A41-65A4-2C40-9547-A80BA5D08447}" type="parTrans" cxnId="{CE3482D5-4E8C-A64C-AB57-7B8E474BDECE}">
      <dgm:prSet/>
      <dgm:spPr/>
      <dgm:t>
        <a:bodyPr/>
        <a:lstStyle/>
        <a:p>
          <a:endParaRPr lang="tr-TR"/>
        </a:p>
      </dgm:t>
    </dgm:pt>
    <dgm:pt modelId="{454D7C89-0781-6748-BF5B-94DBFC23E9A2}" type="sibTrans" cxnId="{CE3482D5-4E8C-A64C-AB57-7B8E474BDECE}">
      <dgm:prSet/>
      <dgm:spPr/>
      <dgm:t>
        <a:bodyPr/>
        <a:lstStyle/>
        <a:p>
          <a:endParaRPr lang="tr-TR"/>
        </a:p>
      </dgm:t>
    </dgm:pt>
    <dgm:pt modelId="{81D822DF-E19A-5B4F-A365-331E5B0A4903}">
      <dgm:prSet custT="1"/>
      <dgm:spPr/>
      <dgm:t>
        <a:bodyPr/>
        <a:lstStyle/>
        <a:p>
          <a:r>
            <a:rPr lang="tr-TR" sz="2400" dirty="0"/>
            <a:t>7 Adet Tescilli Marka</a:t>
          </a:r>
        </a:p>
      </dgm:t>
    </dgm:pt>
    <dgm:pt modelId="{599C6D10-C134-B54D-B23F-C55DFDABA95D}" type="parTrans" cxnId="{1A57FA94-1946-774F-B34C-BD2FC1691FD4}">
      <dgm:prSet/>
      <dgm:spPr/>
      <dgm:t>
        <a:bodyPr/>
        <a:lstStyle/>
        <a:p>
          <a:endParaRPr lang="tr-TR"/>
        </a:p>
      </dgm:t>
    </dgm:pt>
    <dgm:pt modelId="{AC97FA8F-44C8-9642-BD7D-2518366164FA}" type="sibTrans" cxnId="{1A57FA94-1946-774F-B34C-BD2FC1691FD4}">
      <dgm:prSet/>
      <dgm:spPr/>
      <dgm:t>
        <a:bodyPr/>
        <a:lstStyle/>
        <a:p>
          <a:endParaRPr lang="tr-TR"/>
        </a:p>
      </dgm:t>
    </dgm:pt>
    <dgm:pt modelId="{31C09050-0BE9-49AD-83E9-3BF31DC6732A}" type="pres">
      <dgm:prSet presAssocID="{4504FDE7-0A11-4965-935C-05007879F999}" presName="linearFlow" presStyleCnt="0">
        <dgm:presLayoutVars>
          <dgm:dir/>
          <dgm:animLvl val="lvl"/>
          <dgm:resizeHandles val="exact"/>
        </dgm:presLayoutVars>
      </dgm:prSet>
      <dgm:spPr/>
    </dgm:pt>
    <dgm:pt modelId="{55D8317E-1FC1-4214-97A0-5527F1045681}" type="pres">
      <dgm:prSet presAssocID="{4B62D352-0730-49AB-B2F8-87238F96760B}" presName="composite" presStyleCnt="0"/>
      <dgm:spPr/>
    </dgm:pt>
    <dgm:pt modelId="{33D6B546-5092-4FDF-81CE-69AE42D940F6}" type="pres">
      <dgm:prSet presAssocID="{4B62D352-0730-49AB-B2F8-87238F96760B}" presName="parentText" presStyleLbl="alignNode1" presStyleIdx="0" presStyleCnt="3" custLinFactNeighborY="-160">
        <dgm:presLayoutVars>
          <dgm:chMax val="1"/>
          <dgm:bulletEnabled val="1"/>
        </dgm:presLayoutVars>
      </dgm:prSet>
      <dgm:spPr/>
    </dgm:pt>
    <dgm:pt modelId="{1A12F83A-D3AE-4941-B26F-987A254E1EB3}" type="pres">
      <dgm:prSet presAssocID="{4B62D352-0730-49AB-B2F8-87238F96760B}" presName="descendantText" presStyleLbl="alignAcc1" presStyleIdx="0" presStyleCnt="3">
        <dgm:presLayoutVars>
          <dgm:bulletEnabled val="1"/>
        </dgm:presLayoutVars>
      </dgm:prSet>
      <dgm:spPr/>
    </dgm:pt>
    <dgm:pt modelId="{0DEDA32F-C65E-4FC7-9506-7122F55875AC}" type="pres">
      <dgm:prSet presAssocID="{5AB78BB6-DA7B-416E-A930-77AD28208F3B}" presName="sp" presStyleCnt="0"/>
      <dgm:spPr/>
    </dgm:pt>
    <dgm:pt modelId="{0D16F011-D59B-42D5-AB23-1E2384215F59}" type="pres">
      <dgm:prSet presAssocID="{17755833-220D-4DBA-AA11-3287E35DA891}" presName="composite" presStyleCnt="0"/>
      <dgm:spPr/>
    </dgm:pt>
    <dgm:pt modelId="{61CB7F66-EF05-4849-8EB9-7B495BD27503}" type="pres">
      <dgm:prSet presAssocID="{17755833-220D-4DBA-AA11-3287E35DA891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8BE2E76-CABA-4D50-8A0E-4F38DAD41837}" type="pres">
      <dgm:prSet presAssocID="{17755833-220D-4DBA-AA11-3287E35DA891}" presName="descendantText" presStyleLbl="alignAcc1" presStyleIdx="1" presStyleCnt="3">
        <dgm:presLayoutVars>
          <dgm:bulletEnabled val="1"/>
        </dgm:presLayoutVars>
      </dgm:prSet>
      <dgm:spPr/>
    </dgm:pt>
    <dgm:pt modelId="{035ECCA4-5243-452C-9A56-FA2B0A5D32A9}" type="pres">
      <dgm:prSet presAssocID="{9CDEAFE6-7B16-4DBA-9147-1BC1DBBEEE39}" presName="sp" presStyleCnt="0"/>
      <dgm:spPr/>
    </dgm:pt>
    <dgm:pt modelId="{E494101E-FED3-A846-9D47-609EA5E862C5}" type="pres">
      <dgm:prSet presAssocID="{9A1EE3FA-3568-8943-90D0-221106C68180}" presName="composite" presStyleCnt="0"/>
      <dgm:spPr/>
    </dgm:pt>
    <dgm:pt modelId="{0CB0CD93-10DB-9140-BBCE-D7677EE2660C}" type="pres">
      <dgm:prSet presAssocID="{9A1EE3FA-3568-8943-90D0-221106C68180}" presName="parentText" presStyleLbl="alignNode1" presStyleIdx="2" presStyleCnt="3" custLinFactNeighborX="1445" custLinFactNeighborY="-1133">
        <dgm:presLayoutVars>
          <dgm:chMax val="1"/>
          <dgm:bulletEnabled val="1"/>
        </dgm:presLayoutVars>
      </dgm:prSet>
      <dgm:spPr/>
    </dgm:pt>
    <dgm:pt modelId="{C7E7EA95-276B-F24C-ABEA-C621FB4C0E6C}" type="pres">
      <dgm:prSet presAssocID="{9A1EE3FA-3568-8943-90D0-221106C6818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A90B71C-7B68-4944-9017-97954E43CE83}" type="presOf" srcId="{4504FDE7-0A11-4965-935C-05007879F999}" destId="{31C09050-0BE9-49AD-83E9-3BF31DC6732A}" srcOrd="0" destOrd="0" presId="urn:microsoft.com/office/officeart/2005/8/layout/chevron2"/>
    <dgm:cxn modelId="{E008152E-1C2B-4354-AA34-7AD30094C5EA}" type="presOf" srcId="{17755833-220D-4DBA-AA11-3287E35DA891}" destId="{61CB7F66-EF05-4849-8EB9-7B495BD27503}" srcOrd="0" destOrd="0" presId="urn:microsoft.com/office/officeart/2005/8/layout/chevron2"/>
    <dgm:cxn modelId="{E16D643A-9824-499F-B896-0B19FA2A254F}" srcId="{4504FDE7-0A11-4965-935C-05007879F999}" destId="{4B62D352-0730-49AB-B2F8-87238F96760B}" srcOrd="0" destOrd="0" parTransId="{6D8E2ABD-1347-4D0B-82D2-141869080CAE}" sibTransId="{5AB78BB6-DA7B-416E-A930-77AD28208F3B}"/>
    <dgm:cxn modelId="{D2FA224B-8793-42EB-AEB8-6C20AE45DC41}" srcId="{4504FDE7-0A11-4965-935C-05007879F999}" destId="{17755833-220D-4DBA-AA11-3287E35DA891}" srcOrd="1" destOrd="0" parTransId="{5227F933-0568-4265-A2B3-245B0C11C3FB}" sibTransId="{9CDEAFE6-7B16-4DBA-9147-1BC1DBBEEE39}"/>
    <dgm:cxn modelId="{72361E4D-6D7F-4F47-A3A6-35084D08AE87}" type="presOf" srcId="{9A1EE3FA-3568-8943-90D0-221106C68180}" destId="{0CB0CD93-10DB-9140-BBCE-D7677EE2660C}" srcOrd="0" destOrd="0" presId="urn:microsoft.com/office/officeart/2005/8/layout/chevron2"/>
    <dgm:cxn modelId="{67AB7A6C-3636-9346-B034-F380B8594CE8}" type="presOf" srcId="{81D822DF-E19A-5B4F-A365-331E5B0A4903}" destId="{C7E7EA95-276B-F24C-ABEA-C621FB4C0E6C}" srcOrd="0" destOrd="0" presId="urn:microsoft.com/office/officeart/2005/8/layout/chevron2"/>
    <dgm:cxn modelId="{1A57FA94-1946-774F-B34C-BD2FC1691FD4}" srcId="{9A1EE3FA-3568-8943-90D0-221106C68180}" destId="{81D822DF-E19A-5B4F-A365-331E5B0A4903}" srcOrd="0" destOrd="0" parTransId="{599C6D10-C134-B54D-B23F-C55DFDABA95D}" sibTransId="{AC97FA8F-44C8-9642-BD7D-2518366164FA}"/>
    <dgm:cxn modelId="{561F3FA9-2869-490A-80C6-6BD8F6366875}" type="presOf" srcId="{F09E65DE-BD9D-4815-ACC7-AA94D9655AD7}" destId="{C8BE2E76-CABA-4D50-8A0E-4F38DAD41837}" srcOrd="0" destOrd="0" presId="urn:microsoft.com/office/officeart/2005/8/layout/chevron2"/>
    <dgm:cxn modelId="{9DA0B5CB-9ACC-46D5-82C9-DABD3649441F}" srcId="{17755833-220D-4DBA-AA11-3287E35DA891}" destId="{F09E65DE-BD9D-4815-ACC7-AA94D9655AD7}" srcOrd="0" destOrd="0" parTransId="{5A2D85ED-5EA2-43B6-AA8F-C6E9C81164C2}" sibTransId="{923B1136-75AC-446F-9B4E-682114DB8077}"/>
    <dgm:cxn modelId="{FDE550D3-E339-4B55-83D7-5714EE42645D}" type="presOf" srcId="{076472F3-3046-43CF-B201-3BB55011B5B3}" destId="{1A12F83A-D3AE-4941-B26F-987A254E1EB3}" srcOrd="0" destOrd="0" presId="urn:microsoft.com/office/officeart/2005/8/layout/chevron2"/>
    <dgm:cxn modelId="{CE3482D5-4E8C-A64C-AB57-7B8E474BDECE}" srcId="{4504FDE7-0A11-4965-935C-05007879F999}" destId="{9A1EE3FA-3568-8943-90D0-221106C68180}" srcOrd="2" destOrd="0" parTransId="{0FCB1A41-65A4-2C40-9547-A80BA5D08447}" sibTransId="{454D7C89-0781-6748-BF5B-94DBFC23E9A2}"/>
    <dgm:cxn modelId="{46082ADF-A13B-41EA-9EE1-7B104B54F14A}" type="presOf" srcId="{4B62D352-0730-49AB-B2F8-87238F96760B}" destId="{33D6B546-5092-4FDF-81CE-69AE42D940F6}" srcOrd="0" destOrd="0" presId="urn:microsoft.com/office/officeart/2005/8/layout/chevron2"/>
    <dgm:cxn modelId="{30274AF3-AF00-4344-823C-F0B8564556D7}" srcId="{4B62D352-0730-49AB-B2F8-87238F96760B}" destId="{076472F3-3046-43CF-B201-3BB55011B5B3}" srcOrd="0" destOrd="0" parTransId="{EF9A6ADE-8341-46B6-953F-969F88C7A4A4}" sibTransId="{CA19CA1D-771D-4932-BDB4-2D5365552D34}"/>
    <dgm:cxn modelId="{4CA755E1-4A44-4D6F-AE18-F4FE0223921E}" type="presParOf" srcId="{31C09050-0BE9-49AD-83E9-3BF31DC6732A}" destId="{55D8317E-1FC1-4214-97A0-5527F1045681}" srcOrd="0" destOrd="0" presId="urn:microsoft.com/office/officeart/2005/8/layout/chevron2"/>
    <dgm:cxn modelId="{ED5B1956-B6D3-42B9-81D4-4C4F52563131}" type="presParOf" srcId="{55D8317E-1FC1-4214-97A0-5527F1045681}" destId="{33D6B546-5092-4FDF-81CE-69AE42D940F6}" srcOrd="0" destOrd="0" presId="urn:microsoft.com/office/officeart/2005/8/layout/chevron2"/>
    <dgm:cxn modelId="{B5560F28-BA71-4BF4-8700-CAFFC053ADC5}" type="presParOf" srcId="{55D8317E-1FC1-4214-97A0-5527F1045681}" destId="{1A12F83A-D3AE-4941-B26F-987A254E1EB3}" srcOrd="1" destOrd="0" presId="urn:microsoft.com/office/officeart/2005/8/layout/chevron2"/>
    <dgm:cxn modelId="{E2E458D1-74D8-411D-8621-ECF32D1448C2}" type="presParOf" srcId="{31C09050-0BE9-49AD-83E9-3BF31DC6732A}" destId="{0DEDA32F-C65E-4FC7-9506-7122F55875AC}" srcOrd="1" destOrd="0" presId="urn:microsoft.com/office/officeart/2005/8/layout/chevron2"/>
    <dgm:cxn modelId="{EF475993-9394-456F-8869-9B336B586A37}" type="presParOf" srcId="{31C09050-0BE9-49AD-83E9-3BF31DC6732A}" destId="{0D16F011-D59B-42D5-AB23-1E2384215F59}" srcOrd="2" destOrd="0" presId="urn:microsoft.com/office/officeart/2005/8/layout/chevron2"/>
    <dgm:cxn modelId="{8A89FA91-7947-4522-9275-8361E2B09052}" type="presParOf" srcId="{0D16F011-D59B-42D5-AB23-1E2384215F59}" destId="{61CB7F66-EF05-4849-8EB9-7B495BD27503}" srcOrd="0" destOrd="0" presId="urn:microsoft.com/office/officeart/2005/8/layout/chevron2"/>
    <dgm:cxn modelId="{1416898E-34E2-4E87-B13E-32A14DB53CB9}" type="presParOf" srcId="{0D16F011-D59B-42D5-AB23-1E2384215F59}" destId="{C8BE2E76-CABA-4D50-8A0E-4F38DAD41837}" srcOrd="1" destOrd="0" presId="urn:microsoft.com/office/officeart/2005/8/layout/chevron2"/>
    <dgm:cxn modelId="{1B896036-4EC2-4405-A9A8-637CD5E295C5}" type="presParOf" srcId="{31C09050-0BE9-49AD-83E9-3BF31DC6732A}" destId="{035ECCA4-5243-452C-9A56-FA2B0A5D32A9}" srcOrd="3" destOrd="0" presId="urn:microsoft.com/office/officeart/2005/8/layout/chevron2"/>
    <dgm:cxn modelId="{F48B1F29-B2C7-D949-A134-8BDF89B8DE16}" type="presParOf" srcId="{31C09050-0BE9-49AD-83E9-3BF31DC6732A}" destId="{E494101E-FED3-A846-9D47-609EA5E862C5}" srcOrd="4" destOrd="0" presId="urn:microsoft.com/office/officeart/2005/8/layout/chevron2"/>
    <dgm:cxn modelId="{C385073B-9377-5B42-AC85-62EEC6A20BD9}" type="presParOf" srcId="{E494101E-FED3-A846-9D47-609EA5E862C5}" destId="{0CB0CD93-10DB-9140-BBCE-D7677EE2660C}" srcOrd="0" destOrd="0" presId="urn:microsoft.com/office/officeart/2005/8/layout/chevron2"/>
    <dgm:cxn modelId="{2B3604FC-02D0-AF43-A076-DDC0B5EFDE47}" type="presParOf" srcId="{E494101E-FED3-A846-9D47-609EA5E862C5}" destId="{C7E7EA95-276B-F24C-ABEA-C621FB4C0E6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06F93D-4FB2-41EE-A8E8-A1B7261415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BE8297C-E5A1-4C6C-AF71-3C601C9CD579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Depo Yönetim Sistemleri</a:t>
          </a:r>
        </a:p>
      </dgm:t>
    </dgm:pt>
    <dgm:pt modelId="{0E839CFB-3DCF-48F1-AF79-E5F6C706FD8F}" type="parTrans" cxnId="{E5C1DCEC-39B4-431B-A640-D565E06808B7}">
      <dgm:prSet/>
      <dgm:spPr/>
      <dgm:t>
        <a:bodyPr/>
        <a:lstStyle/>
        <a:p>
          <a:endParaRPr lang="tr-TR"/>
        </a:p>
      </dgm:t>
    </dgm:pt>
    <dgm:pt modelId="{40021B5C-4DF6-49A4-A09A-98948FA46E64}" type="sibTrans" cxnId="{E5C1DCEC-39B4-431B-A640-D565E06808B7}">
      <dgm:prSet/>
      <dgm:spPr/>
      <dgm:t>
        <a:bodyPr/>
        <a:lstStyle/>
        <a:p>
          <a:endParaRPr lang="tr-TR"/>
        </a:p>
      </dgm:t>
    </dgm:pt>
    <dgm:pt modelId="{DFB45D81-E99B-4B55-9B0B-7E5AE098A7B0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Bulut Çözümleri</a:t>
          </a:r>
        </a:p>
      </dgm:t>
    </dgm:pt>
    <dgm:pt modelId="{D69615EE-0471-47D2-981B-2F1F312FA7FE}" type="parTrans" cxnId="{E4072C94-45F5-463D-A85B-85737935E65C}">
      <dgm:prSet/>
      <dgm:spPr/>
      <dgm:t>
        <a:bodyPr/>
        <a:lstStyle/>
        <a:p>
          <a:endParaRPr lang="tr-TR"/>
        </a:p>
      </dgm:t>
    </dgm:pt>
    <dgm:pt modelId="{71E54C50-6652-4E49-B1FC-62E3C1E4B557}" type="sibTrans" cxnId="{E4072C94-45F5-463D-A85B-85737935E65C}">
      <dgm:prSet/>
      <dgm:spPr/>
      <dgm:t>
        <a:bodyPr/>
        <a:lstStyle/>
        <a:p>
          <a:endParaRPr lang="tr-TR"/>
        </a:p>
      </dgm:t>
    </dgm:pt>
    <dgm:pt modelId="{873F56E3-E508-43FB-9872-710377765856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Muhasebe Çözümleri</a:t>
          </a:r>
        </a:p>
      </dgm:t>
    </dgm:pt>
    <dgm:pt modelId="{4141A2E9-1EAE-447C-B66B-11B993FF6518}" type="parTrans" cxnId="{123F632A-39CE-4212-BEC7-3864C8B58F3D}">
      <dgm:prSet/>
      <dgm:spPr/>
      <dgm:t>
        <a:bodyPr/>
        <a:lstStyle/>
        <a:p>
          <a:endParaRPr lang="tr-TR"/>
        </a:p>
      </dgm:t>
    </dgm:pt>
    <dgm:pt modelId="{B6D5B7CA-D71F-47E5-A7C6-6B54703AC623}" type="sibTrans" cxnId="{123F632A-39CE-4212-BEC7-3864C8B58F3D}">
      <dgm:prSet/>
      <dgm:spPr/>
      <dgm:t>
        <a:bodyPr/>
        <a:lstStyle/>
        <a:p>
          <a:endParaRPr lang="tr-TR"/>
        </a:p>
      </dgm:t>
    </dgm:pt>
    <dgm:pt modelId="{EDDEE092-C0FD-4CFC-BABA-0DF66B70CE9C}" type="pres">
      <dgm:prSet presAssocID="{6006F93D-4FB2-41EE-A8E8-A1B72614159F}" presName="linearFlow" presStyleCnt="0">
        <dgm:presLayoutVars>
          <dgm:dir/>
          <dgm:resizeHandles val="exact"/>
        </dgm:presLayoutVars>
      </dgm:prSet>
      <dgm:spPr/>
    </dgm:pt>
    <dgm:pt modelId="{26D3CBF7-8327-42D8-85C1-8A1C989DAD97}" type="pres">
      <dgm:prSet presAssocID="{873F56E3-E508-43FB-9872-710377765856}" presName="composite" presStyleCnt="0"/>
      <dgm:spPr/>
    </dgm:pt>
    <dgm:pt modelId="{B6242515-1CA8-4181-99F0-A65EDA667C46}" type="pres">
      <dgm:prSet presAssocID="{873F56E3-E508-43FB-9872-710377765856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AC4B2E3C-0CCE-48F8-AFEF-33C454FC7522}" type="pres">
      <dgm:prSet presAssocID="{873F56E3-E508-43FB-9872-710377765856}" presName="txShp" presStyleLbl="node1" presStyleIdx="0" presStyleCnt="3">
        <dgm:presLayoutVars>
          <dgm:bulletEnabled val="1"/>
        </dgm:presLayoutVars>
      </dgm:prSet>
      <dgm:spPr/>
    </dgm:pt>
    <dgm:pt modelId="{6C3CF519-0AB0-4F3A-8A74-C072C9752780}" type="pres">
      <dgm:prSet presAssocID="{B6D5B7CA-D71F-47E5-A7C6-6B54703AC623}" presName="spacing" presStyleCnt="0"/>
      <dgm:spPr/>
    </dgm:pt>
    <dgm:pt modelId="{620038D1-1D5A-4382-A642-5500B840D777}" type="pres">
      <dgm:prSet presAssocID="{1BE8297C-E5A1-4C6C-AF71-3C601C9CD579}" presName="composite" presStyleCnt="0"/>
      <dgm:spPr/>
    </dgm:pt>
    <dgm:pt modelId="{7FB5ACDA-E953-408C-A66E-83FD2FD74106}" type="pres">
      <dgm:prSet presAssocID="{1BE8297C-E5A1-4C6C-AF71-3C601C9CD579}" presName="imgShp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E86F8DC-FEB3-4B1D-9E30-680F301CA588}" type="pres">
      <dgm:prSet presAssocID="{1BE8297C-E5A1-4C6C-AF71-3C601C9CD579}" presName="txShp" presStyleLbl="node1" presStyleIdx="1" presStyleCnt="3">
        <dgm:presLayoutVars>
          <dgm:bulletEnabled val="1"/>
        </dgm:presLayoutVars>
      </dgm:prSet>
      <dgm:spPr/>
    </dgm:pt>
    <dgm:pt modelId="{55451AE9-FA77-4140-AAB2-33CEA7C5A186}" type="pres">
      <dgm:prSet presAssocID="{40021B5C-4DF6-49A4-A09A-98948FA46E64}" presName="spacing" presStyleCnt="0"/>
      <dgm:spPr/>
    </dgm:pt>
    <dgm:pt modelId="{3C2798F0-1A2B-435E-9C4A-697277F9A484}" type="pres">
      <dgm:prSet presAssocID="{DFB45D81-E99B-4B55-9B0B-7E5AE098A7B0}" presName="composite" presStyleCnt="0"/>
      <dgm:spPr/>
    </dgm:pt>
    <dgm:pt modelId="{8A3ABC0D-340A-4383-B4C4-2BB4C027DD45}" type="pres">
      <dgm:prSet presAssocID="{DFB45D81-E99B-4B55-9B0B-7E5AE098A7B0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BF231A-1B1F-43C5-BA12-16F706CFEAF4}" type="pres">
      <dgm:prSet presAssocID="{DFB45D81-E99B-4B55-9B0B-7E5AE098A7B0}" presName="txShp" presStyleLbl="node1" presStyleIdx="2" presStyleCnt="3">
        <dgm:presLayoutVars>
          <dgm:bulletEnabled val="1"/>
        </dgm:presLayoutVars>
      </dgm:prSet>
      <dgm:spPr/>
    </dgm:pt>
  </dgm:ptLst>
  <dgm:cxnLst>
    <dgm:cxn modelId="{123F632A-39CE-4212-BEC7-3864C8B58F3D}" srcId="{6006F93D-4FB2-41EE-A8E8-A1B72614159F}" destId="{873F56E3-E508-43FB-9872-710377765856}" srcOrd="0" destOrd="0" parTransId="{4141A2E9-1EAE-447C-B66B-11B993FF6518}" sibTransId="{B6D5B7CA-D71F-47E5-A7C6-6B54703AC623}"/>
    <dgm:cxn modelId="{88B42943-0DB8-4810-B484-D8EDCF912E4E}" type="presOf" srcId="{873F56E3-E508-43FB-9872-710377765856}" destId="{AC4B2E3C-0CCE-48F8-AFEF-33C454FC7522}" srcOrd="0" destOrd="0" presId="urn:microsoft.com/office/officeart/2005/8/layout/vList3"/>
    <dgm:cxn modelId="{6901A690-AC8B-4D77-BE5E-15C29E97DE3B}" type="presOf" srcId="{1BE8297C-E5A1-4C6C-AF71-3C601C9CD579}" destId="{4E86F8DC-FEB3-4B1D-9E30-680F301CA588}" srcOrd="0" destOrd="0" presId="urn:microsoft.com/office/officeart/2005/8/layout/vList3"/>
    <dgm:cxn modelId="{4E46DA93-CEDE-494F-85FD-9F52CA910B03}" type="presOf" srcId="{6006F93D-4FB2-41EE-A8E8-A1B72614159F}" destId="{EDDEE092-C0FD-4CFC-BABA-0DF66B70CE9C}" srcOrd="0" destOrd="0" presId="urn:microsoft.com/office/officeart/2005/8/layout/vList3"/>
    <dgm:cxn modelId="{E4072C94-45F5-463D-A85B-85737935E65C}" srcId="{6006F93D-4FB2-41EE-A8E8-A1B72614159F}" destId="{DFB45D81-E99B-4B55-9B0B-7E5AE098A7B0}" srcOrd="2" destOrd="0" parTransId="{D69615EE-0471-47D2-981B-2F1F312FA7FE}" sibTransId="{71E54C50-6652-4E49-B1FC-62E3C1E4B557}"/>
    <dgm:cxn modelId="{E5C1DCEC-39B4-431B-A640-D565E06808B7}" srcId="{6006F93D-4FB2-41EE-A8E8-A1B72614159F}" destId="{1BE8297C-E5A1-4C6C-AF71-3C601C9CD579}" srcOrd="1" destOrd="0" parTransId="{0E839CFB-3DCF-48F1-AF79-E5F6C706FD8F}" sibTransId="{40021B5C-4DF6-49A4-A09A-98948FA46E64}"/>
    <dgm:cxn modelId="{03619FFF-65F6-46CC-A358-3BE41237948F}" type="presOf" srcId="{DFB45D81-E99B-4B55-9B0B-7E5AE098A7B0}" destId="{94BF231A-1B1F-43C5-BA12-16F706CFEAF4}" srcOrd="0" destOrd="0" presId="urn:microsoft.com/office/officeart/2005/8/layout/vList3"/>
    <dgm:cxn modelId="{AAA06EB1-0868-4A92-B742-62D21AAD7E0D}" type="presParOf" srcId="{EDDEE092-C0FD-4CFC-BABA-0DF66B70CE9C}" destId="{26D3CBF7-8327-42D8-85C1-8A1C989DAD97}" srcOrd="0" destOrd="0" presId="urn:microsoft.com/office/officeart/2005/8/layout/vList3"/>
    <dgm:cxn modelId="{A3D786E3-31B2-40AE-9FB4-A1F36BC60415}" type="presParOf" srcId="{26D3CBF7-8327-42D8-85C1-8A1C989DAD97}" destId="{B6242515-1CA8-4181-99F0-A65EDA667C46}" srcOrd="0" destOrd="0" presId="urn:microsoft.com/office/officeart/2005/8/layout/vList3"/>
    <dgm:cxn modelId="{82319B15-4318-4D60-B2B7-0AFE1A5F4F6F}" type="presParOf" srcId="{26D3CBF7-8327-42D8-85C1-8A1C989DAD97}" destId="{AC4B2E3C-0CCE-48F8-AFEF-33C454FC7522}" srcOrd="1" destOrd="0" presId="urn:microsoft.com/office/officeart/2005/8/layout/vList3"/>
    <dgm:cxn modelId="{D3338DF2-68E5-4056-A0C2-70D6CDFC1210}" type="presParOf" srcId="{EDDEE092-C0FD-4CFC-BABA-0DF66B70CE9C}" destId="{6C3CF519-0AB0-4F3A-8A74-C072C9752780}" srcOrd="1" destOrd="0" presId="urn:microsoft.com/office/officeart/2005/8/layout/vList3"/>
    <dgm:cxn modelId="{4E2B95FE-6EC5-4C4D-B026-0C21F77976B1}" type="presParOf" srcId="{EDDEE092-C0FD-4CFC-BABA-0DF66B70CE9C}" destId="{620038D1-1D5A-4382-A642-5500B840D777}" srcOrd="2" destOrd="0" presId="urn:microsoft.com/office/officeart/2005/8/layout/vList3"/>
    <dgm:cxn modelId="{2391C522-24AC-4944-914D-84EF7293649A}" type="presParOf" srcId="{620038D1-1D5A-4382-A642-5500B840D777}" destId="{7FB5ACDA-E953-408C-A66E-83FD2FD74106}" srcOrd="0" destOrd="0" presId="urn:microsoft.com/office/officeart/2005/8/layout/vList3"/>
    <dgm:cxn modelId="{658D249C-915D-492E-B14A-5C381788D927}" type="presParOf" srcId="{620038D1-1D5A-4382-A642-5500B840D777}" destId="{4E86F8DC-FEB3-4B1D-9E30-680F301CA588}" srcOrd="1" destOrd="0" presId="urn:microsoft.com/office/officeart/2005/8/layout/vList3"/>
    <dgm:cxn modelId="{48AB3CD0-C894-41D7-8576-4779869DB608}" type="presParOf" srcId="{EDDEE092-C0FD-4CFC-BABA-0DF66B70CE9C}" destId="{55451AE9-FA77-4140-AAB2-33CEA7C5A186}" srcOrd="3" destOrd="0" presId="urn:microsoft.com/office/officeart/2005/8/layout/vList3"/>
    <dgm:cxn modelId="{5497D5B1-65C3-49FC-ADA2-4DB724A1939C}" type="presParOf" srcId="{EDDEE092-C0FD-4CFC-BABA-0DF66B70CE9C}" destId="{3C2798F0-1A2B-435E-9C4A-697277F9A484}" srcOrd="4" destOrd="0" presId="urn:microsoft.com/office/officeart/2005/8/layout/vList3"/>
    <dgm:cxn modelId="{C2B04AF1-C53A-45D7-B84D-E0E55007B716}" type="presParOf" srcId="{3C2798F0-1A2B-435E-9C4A-697277F9A484}" destId="{8A3ABC0D-340A-4383-B4C4-2BB4C027DD45}" srcOrd="0" destOrd="0" presId="urn:microsoft.com/office/officeart/2005/8/layout/vList3"/>
    <dgm:cxn modelId="{916D0E81-86C5-405B-8541-ABD1B20F18BD}" type="presParOf" srcId="{3C2798F0-1A2B-435E-9C4A-697277F9A484}" destId="{94BF231A-1B1F-43C5-BA12-16F706CFEAF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06F93D-4FB2-41EE-A8E8-A1B7261415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BE8297C-E5A1-4C6C-AF71-3C601C9CD579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Mobil Satış Sistemleri</a:t>
          </a:r>
        </a:p>
      </dgm:t>
    </dgm:pt>
    <dgm:pt modelId="{0E839CFB-3DCF-48F1-AF79-E5F6C706FD8F}" type="parTrans" cxnId="{E5C1DCEC-39B4-431B-A640-D565E06808B7}">
      <dgm:prSet/>
      <dgm:spPr/>
      <dgm:t>
        <a:bodyPr/>
        <a:lstStyle/>
        <a:p>
          <a:endParaRPr lang="tr-TR"/>
        </a:p>
      </dgm:t>
    </dgm:pt>
    <dgm:pt modelId="{40021B5C-4DF6-49A4-A09A-98948FA46E64}" type="sibTrans" cxnId="{E5C1DCEC-39B4-431B-A640-D565E06808B7}">
      <dgm:prSet/>
      <dgm:spPr/>
      <dgm:t>
        <a:bodyPr/>
        <a:lstStyle/>
        <a:p>
          <a:endParaRPr lang="tr-TR"/>
        </a:p>
      </dgm:t>
    </dgm:pt>
    <dgm:pt modelId="{DFB45D81-E99B-4B55-9B0B-7E5AE098A7B0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Kesimhane / Sürü Takip Otomasyonları</a:t>
          </a:r>
        </a:p>
      </dgm:t>
    </dgm:pt>
    <dgm:pt modelId="{D69615EE-0471-47D2-981B-2F1F312FA7FE}" type="parTrans" cxnId="{E4072C94-45F5-463D-A85B-85737935E65C}">
      <dgm:prSet/>
      <dgm:spPr/>
      <dgm:t>
        <a:bodyPr/>
        <a:lstStyle/>
        <a:p>
          <a:endParaRPr lang="tr-TR"/>
        </a:p>
      </dgm:t>
    </dgm:pt>
    <dgm:pt modelId="{71E54C50-6652-4E49-B1FC-62E3C1E4B557}" type="sibTrans" cxnId="{E4072C94-45F5-463D-A85B-85737935E65C}">
      <dgm:prSet/>
      <dgm:spPr/>
      <dgm:t>
        <a:bodyPr/>
        <a:lstStyle/>
        <a:p>
          <a:endParaRPr lang="tr-TR"/>
        </a:p>
      </dgm:t>
    </dgm:pt>
    <dgm:pt modelId="{873F56E3-E508-43FB-9872-710377765856}">
      <dgm:prSet phldrT="[Text]"/>
      <dgm:spPr>
        <a:solidFill>
          <a:srgbClr val="0070C0"/>
        </a:solidFill>
      </dgm:spPr>
      <dgm:t>
        <a:bodyPr/>
        <a:lstStyle/>
        <a:p>
          <a:r>
            <a:rPr lang="tr-TR" dirty="0"/>
            <a:t>İş Yönetim Sistemleri</a:t>
          </a:r>
        </a:p>
      </dgm:t>
    </dgm:pt>
    <dgm:pt modelId="{4141A2E9-1EAE-447C-B66B-11B993FF6518}" type="parTrans" cxnId="{123F632A-39CE-4212-BEC7-3864C8B58F3D}">
      <dgm:prSet/>
      <dgm:spPr/>
      <dgm:t>
        <a:bodyPr/>
        <a:lstStyle/>
        <a:p>
          <a:endParaRPr lang="tr-TR"/>
        </a:p>
      </dgm:t>
    </dgm:pt>
    <dgm:pt modelId="{B6D5B7CA-D71F-47E5-A7C6-6B54703AC623}" type="sibTrans" cxnId="{123F632A-39CE-4212-BEC7-3864C8B58F3D}">
      <dgm:prSet/>
      <dgm:spPr/>
      <dgm:t>
        <a:bodyPr/>
        <a:lstStyle/>
        <a:p>
          <a:endParaRPr lang="tr-TR"/>
        </a:p>
      </dgm:t>
    </dgm:pt>
    <dgm:pt modelId="{EDDEE092-C0FD-4CFC-BABA-0DF66B70CE9C}" type="pres">
      <dgm:prSet presAssocID="{6006F93D-4FB2-41EE-A8E8-A1B72614159F}" presName="linearFlow" presStyleCnt="0">
        <dgm:presLayoutVars>
          <dgm:dir/>
          <dgm:resizeHandles val="exact"/>
        </dgm:presLayoutVars>
      </dgm:prSet>
      <dgm:spPr/>
    </dgm:pt>
    <dgm:pt modelId="{26D3CBF7-8327-42D8-85C1-8A1C989DAD97}" type="pres">
      <dgm:prSet presAssocID="{873F56E3-E508-43FB-9872-710377765856}" presName="composite" presStyleCnt="0"/>
      <dgm:spPr/>
    </dgm:pt>
    <dgm:pt modelId="{B6242515-1CA8-4181-99F0-A65EDA667C46}" type="pres">
      <dgm:prSet presAssocID="{873F56E3-E508-43FB-9872-710377765856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C4B2E3C-0CCE-48F8-AFEF-33C454FC7522}" type="pres">
      <dgm:prSet presAssocID="{873F56E3-E508-43FB-9872-710377765856}" presName="txShp" presStyleLbl="node1" presStyleIdx="0" presStyleCnt="3">
        <dgm:presLayoutVars>
          <dgm:bulletEnabled val="1"/>
        </dgm:presLayoutVars>
      </dgm:prSet>
      <dgm:spPr/>
    </dgm:pt>
    <dgm:pt modelId="{48F46C28-CBEB-4766-B0BB-FD6D08B08F5E}" type="pres">
      <dgm:prSet presAssocID="{B6D5B7CA-D71F-47E5-A7C6-6B54703AC623}" presName="spacing" presStyleCnt="0"/>
      <dgm:spPr/>
    </dgm:pt>
    <dgm:pt modelId="{620038D1-1D5A-4382-A642-5500B840D777}" type="pres">
      <dgm:prSet presAssocID="{1BE8297C-E5A1-4C6C-AF71-3C601C9CD579}" presName="composite" presStyleCnt="0"/>
      <dgm:spPr/>
    </dgm:pt>
    <dgm:pt modelId="{7FB5ACDA-E953-408C-A66E-83FD2FD74106}" type="pres">
      <dgm:prSet presAssocID="{1BE8297C-E5A1-4C6C-AF71-3C601C9CD579}" presName="imgShp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E86F8DC-FEB3-4B1D-9E30-680F301CA588}" type="pres">
      <dgm:prSet presAssocID="{1BE8297C-E5A1-4C6C-AF71-3C601C9CD579}" presName="txShp" presStyleLbl="node1" presStyleIdx="1" presStyleCnt="3">
        <dgm:presLayoutVars>
          <dgm:bulletEnabled val="1"/>
        </dgm:presLayoutVars>
      </dgm:prSet>
      <dgm:spPr/>
    </dgm:pt>
    <dgm:pt modelId="{55451AE9-FA77-4140-AAB2-33CEA7C5A186}" type="pres">
      <dgm:prSet presAssocID="{40021B5C-4DF6-49A4-A09A-98948FA46E64}" presName="spacing" presStyleCnt="0"/>
      <dgm:spPr/>
    </dgm:pt>
    <dgm:pt modelId="{3C2798F0-1A2B-435E-9C4A-697277F9A484}" type="pres">
      <dgm:prSet presAssocID="{DFB45D81-E99B-4B55-9B0B-7E5AE098A7B0}" presName="composite" presStyleCnt="0"/>
      <dgm:spPr/>
    </dgm:pt>
    <dgm:pt modelId="{8A3ABC0D-340A-4383-B4C4-2BB4C027DD45}" type="pres">
      <dgm:prSet presAssocID="{DFB45D81-E99B-4B55-9B0B-7E5AE098A7B0}" presName="imgShp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94BF231A-1B1F-43C5-BA12-16F706CFEAF4}" type="pres">
      <dgm:prSet presAssocID="{DFB45D81-E99B-4B55-9B0B-7E5AE098A7B0}" presName="txShp" presStyleLbl="node1" presStyleIdx="2" presStyleCnt="3">
        <dgm:presLayoutVars>
          <dgm:bulletEnabled val="1"/>
        </dgm:presLayoutVars>
      </dgm:prSet>
      <dgm:spPr/>
    </dgm:pt>
  </dgm:ptLst>
  <dgm:cxnLst>
    <dgm:cxn modelId="{1BF84900-6B3B-4270-B729-F609D3B90D6C}" type="presOf" srcId="{873F56E3-E508-43FB-9872-710377765856}" destId="{AC4B2E3C-0CCE-48F8-AFEF-33C454FC7522}" srcOrd="0" destOrd="0" presId="urn:microsoft.com/office/officeart/2005/8/layout/vList3"/>
    <dgm:cxn modelId="{98A74F2A-82C3-4E09-B3A7-C29A64F0D649}" type="presOf" srcId="{1BE8297C-E5A1-4C6C-AF71-3C601C9CD579}" destId="{4E86F8DC-FEB3-4B1D-9E30-680F301CA588}" srcOrd="0" destOrd="0" presId="urn:microsoft.com/office/officeart/2005/8/layout/vList3"/>
    <dgm:cxn modelId="{123F632A-39CE-4212-BEC7-3864C8B58F3D}" srcId="{6006F93D-4FB2-41EE-A8E8-A1B72614159F}" destId="{873F56E3-E508-43FB-9872-710377765856}" srcOrd="0" destOrd="0" parTransId="{4141A2E9-1EAE-447C-B66B-11B993FF6518}" sibTransId="{B6D5B7CA-D71F-47E5-A7C6-6B54703AC623}"/>
    <dgm:cxn modelId="{57DB6261-C854-4F98-BEF8-FE67EC3936D4}" type="presOf" srcId="{6006F93D-4FB2-41EE-A8E8-A1B72614159F}" destId="{EDDEE092-C0FD-4CFC-BABA-0DF66B70CE9C}" srcOrd="0" destOrd="0" presId="urn:microsoft.com/office/officeart/2005/8/layout/vList3"/>
    <dgm:cxn modelId="{7770E979-D570-4046-B8B8-941E176163CE}" type="presOf" srcId="{DFB45D81-E99B-4B55-9B0B-7E5AE098A7B0}" destId="{94BF231A-1B1F-43C5-BA12-16F706CFEAF4}" srcOrd="0" destOrd="0" presId="urn:microsoft.com/office/officeart/2005/8/layout/vList3"/>
    <dgm:cxn modelId="{E4072C94-45F5-463D-A85B-85737935E65C}" srcId="{6006F93D-4FB2-41EE-A8E8-A1B72614159F}" destId="{DFB45D81-E99B-4B55-9B0B-7E5AE098A7B0}" srcOrd="2" destOrd="0" parTransId="{D69615EE-0471-47D2-981B-2F1F312FA7FE}" sibTransId="{71E54C50-6652-4E49-B1FC-62E3C1E4B557}"/>
    <dgm:cxn modelId="{E5C1DCEC-39B4-431B-A640-D565E06808B7}" srcId="{6006F93D-4FB2-41EE-A8E8-A1B72614159F}" destId="{1BE8297C-E5A1-4C6C-AF71-3C601C9CD579}" srcOrd="1" destOrd="0" parTransId="{0E839CFB-3DCF-48F1-AF79-E5F6C706FD8F}" sibTransId="{40021B5C-4DF6-49A4-A09A-98948FA46E64}"/>
    <dgm:cxn modelId="{05381992-BD6F-4E41-AB68-2DA95699967A}" type="presParOf" srcId="{EDDEE092-C0FD-4CFC-BABA-0DF66B70CE9C}" destId="{26D3CBF7-8327-42D8-85C1-8A1C989DAD97}" srcOrd="0" destOrd="0" presId="urn:microsoft.com/office/officeart/2005/8/layout/vList3"/>
    <dgm:cxn modelId="{CE58056E-1C63-4976-9C79-6E61D2C49B6D}" type="presParOf" srcId="{26D3CBF7-8327-42D8-85C1-8A1C989DAD97}" destId="{B6242515-1CA8-4181-99F0-A65EDA667C46}" srcOrd="0" destOrd="0" presId="urn:microsoft.com/office/officeart/2005/8/layout/vList3"/>
    <dgm:cxn modelId="{3566F512-0854-4C65-B0CB-561234FA3E60}" type="presParOf" srcId="{26D3CBF7-8327-42D8-85C1-8A1C989DAD97}" destId="{AC4B2E3C-0CCE-48F8-AFEF-33C454FC7522}" srcOrd="1" destOrd="0" presId="urn:microsoft.com/office/officeart/2005/8/layout/vList3"/>
    <dgm:cxn modelId="{91175308-80AC-4826-AD24-EB742BE57CA6}" type="presParOf" srcId="{EDDEE092-C0FD-4CFC-BABA-0DF66B70CE9C}" destId="{48F46C28-CBEB-4766-B0BB-FD6D08B08F5E}" srcOrd="1" destOrd="0" presId="urn:microsoft.com/office/officeart/2005/8/layout/vList3"/>
    <dgm:cxn modelId="{B9FBB00B-BE9B-4DC3-908A-AE841DCDED22}" type="presParOf" srcId="{EDDEE092-C0FD-4CFC-BABA-0DF66B70CE9C}" destId="{620038D1-1D5A-4382-A642-5500B840D777}" srcOrd="2" destOrd="0" presId="urn:microsoft.com/office/officeart/2005/8/layout/vList3"/>
    <dgm:cxn modelId="{C607BB6D-4E61-4AC7-A0E8-99445B9EE9C5}" type="presParOf" srcId="{620038D1-1D5A-4382-A642-5500B840D777}" destId="{7FB5ACDA-E953-408C-A66E-83FD2FD74106}" srcOrd="0" destOrd="0" presId="urn:microsoft.com/office/officeart/2005/8/layout/vList3"/>
    <dgm:cxn modelId="{2B4F6055-9E4D-4DE4-86A0-981F29DAFAA9}" type="presParOf" srcId="{620038D1-1D5A-4382-A642-5500B840D777}" destId="{4E86F8DC-FEB3-4B1D-9E30-680F301CA588}" srcOrd="1" destOrd="0" presId="urn:microsoft.com/office/officeart/2005/8/layout/vList3"/>
    <dgm:cxn modelId="{27F9B1BD-15E6-410F-9A04-76D784EB51DB}" type="presParOf" srcId="{EDDEE092-C0FD-4CFC-BABA-0DF66B70CE9C}" destId="{55451AE9-FA77-4140-AAB2-33CEA7C5A186}" srcOrd="3" destOrd="0" presId="urn:microsoft.com/office/officeart/2005/8/layout/vList3"/>
    <dgm:cxn modelId="{F4D679A9-9DB4-4304-91A4-E690021119D8}" type="presParOf" srcId="{EDDEE092-C0FD-4CFC-BABA-0DF66B70CE9C}" destId="{3C2798F0-1A2B-435E-9C4A-697277F9A484}" srcOrd="4" destOrd="0" presId="urn:microsoft.com/office/officeart/2005/8/layout/vList3"/>
    <dgm:cxn modelId="{9FA723A8-BAF7-4CD9-AF99-127BAD834063}" type="presParOf" srcId="{3C2798F0-1A2B-435E-9C4A-697277F9A484}" destId="{8A3ABC0D-340A-4383-B4C4-2BB4C027DD45}" srcOrd="0" destOrd="0" presId="urn:microsoft.com/office/officeart/2005/8/layout/vList3"/>
    <dgm:cxn modelId="{8D402F07-FFB0-4A0E-9904-B4024BFF01A1}" type="presParOf" srcId="{3C2798F0-1A2B-435E-9C4A-697277F9A484}" destId="{94BF231A-1B1F-43C5-BA12-16F706CFEAF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AB223-BEB0-4D37-ADBD-AF7B7FEABD5E}">
      <dsp:nvSpPr>
        <dsp:cNvPr id="0" name=""/>
        <dsp:cNvSpPr/>
      </dsp:nvSpPr>
      <dsp:spPr>
        <a:xfrm>
          <a:off x="3332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1996: </a:t>
          </a:r>
          <a:r>
            <a:rPr lang="tr-TR" sz="2400" kern="1200" dirty="0" err="1"/>
            <a:t>Porcan</a:t>
          </a:r>
          <a:r>
            <a:rPr lang="tr-TR" sz="2400" kern="1200" dirty="0"/>
            <a:t> Holding Şirketi Kuruldu</a:t>
          </a:r>
        </a:p>
      </dsp:txBody>
      <dsp:txXfrm>
        <a:off x="815429" y="483938"/>
        <a:ext cx="2436291" cy="1624194"/>
      </dsp:txXfrm>
    </dsp:sp>
    <dsp:sp modelId="{B3A5FE7F-F486-4DE9-A68A-AC8642C3FA01}">
      <dsp:nvSpPr>
        <dsp:cNvPr id="0" name=""/>
        <dsp:cNvSpPr/>
      </dsp:nvSpPr>
      <dsp:spPr>
        <a:xfrm>
          <a:off x="3657769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 2005: </a:t>
          </a:r>
          <a:r>
            <a:rPr lang="tr-TR" sz="2400" kern="1200" dirty="0" err="1"/>
            <a:t>Porcan</a:t>
          </a:r>
          <a:r>
            <a:rPr lang="tr-TR" sz="2400" kern="1200" dirty="0"/>
            <a:t> Holding’in Devamı Olan BARKOSOFT Kuruldu</a:t>
          </a:r>
        </a:p>
      </dsp:txBody>
      <dsp:txXfrm>
        <a:off x="4469866" y="483938"/>
        <a:ext cx="2436291" cy="1624194"/>
      </dsp:txXfrm>
    </dsp:sp>
    <dsp:sp modelId="{23AA9F7C-ADF0-46A5-94FA-DB47C82B8623}">
      <dsp:nvSpPr>
        <dsp:cNvPr id="0" name=""/>
        <dsp:cNvSpPr/>
      </dsp:nvSpPr>
      <dsp:spPr>
        <a:xfrm>
          <a:off x="7312206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2006: Yılında </a:t>
          </a:r>
          <a:r>
            <a:rPr lang="tr-TR" sz="2400" kern="1200" dirty="0" err="1"/>
            <a:t>LOGO’nun</a:t>
          </a:r>
          <a:r>
            <a:rPr lang="tr-TR" sz="2400" kern="1200" dirty="0"/>
            <a:t> Çözüm Ortağı Olduk</a:t>
          </a:r>
        </a:p>
      </dsp:txBody>
      <dsp:txXfrm>
        <a:off x="8124303" y="483938"/>
        <a:ext cx="2436291" cy="1624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AB223-BEB0-4D37-ADBD-AF7B7FEABD5E}">
      <dsp:nvSpPr>
        <dsp:cNvPr id="0" name=""/>
        <dsp:cNvSpPr/>
      </dsp:nvSpPr>
      <dsp:spPr>
        <a:xfrm>
          <a:off x="3332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2012: Teknopark     AR-GE  Ofisi Açıldı </a:t>
          </a:r>
        </a:p>
      </dsp:txBody>
      <dsp:txXfrm>
        <a:off x="815429" y="483938"/>
        <a:ext cx="2436291" cy="1624194"/>
      </dsp:txXfrm>
    </dsp:sp>
    <dsp:sp modelId="{B3A5FE7F-F486-4DE9-A68A-AC8642C3FA01}">
      <dsp:nvSpPr>
        <dsp:cNvPr id="0" name=""/>
        <dsp:cNvSpPr/>
      </dsp:nvSpPr>
      <dsp:spPr>
        <a:xfrm>
          <a:off x="3657769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Şubat 2017: </a:t>
          </a:r>
          <a:r>
            <a:rPr lang="tr-TR" sz="2700" kern="1200" dirty="0" err="1"/>
            <a:t>SDRSoft</a:t>
          </a:r>
          <a:r>
            <a:rPr lang="tr-TR" sz="2700" kern="1200" dirty="0"/>
            <a:t> Kuruldu </a:t>
          </a:r>
        </a:p>
      </dsp:txBody>
      <dsp:txXfrm>
        <a:off x="4469866" y="483938"/>
        <a:ext cx="2436291" cy="1624194"/>
      </dsp:txXfrm>
    </dsp:sp>
    <dsp:sp modelId="{23AA9F7C-ADF0-46A5-94FA-DB47C82B8623}">
      <dsp:nvSpPr>
        <dsp:cNvPr id="0" name=""/>
        <dsp:cNvSpPr/>
      </dsp:nvSpPr>
      <dsp:spPr>
        <a:xfrm>
          <a:off x="7312206" y="483938"/>
          <a:ext cx="4060485" cy="1624194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2019:Hesapcini Yazılım A.Ş Kuruldu</a:t>
          </a:r>
        </a:p>
      </dsp:txBody>
      <dsp:txXfrm>
        <a:off x="8124303" y="483938"/>
        <a:ext cx="2436291" cy="1624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6B546-5092-4FDF-81CE-69AE42D940F6}">
      <dsp:nvSpPr>
        <dsp:cNvPr id="0" name=""/>
        <dsp:cNvSpPr/>
      </dsp:nvSpPr>
      <dsp:spPr>
        <a:xfrm rot="5400000">
          <a:off x="-224318" y="225937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b="0" i="0" kern="1200" dirty="0">
              <a:solidFill>
                <a:schemeClr val="bg1"/>
              </a:solidFill>
              <a:effectLst/>
              <a:latin typeface="FontAwesome" pitchFamily="2" charset="0"/>
            </a:rPr>
            <a:t></a:t>
          </a:r>
          <a:endParaRPr lang="tr-TR" sz="4400" b="0" i="0" kern="1200" dirty="0">
            <a:solidFill>
              <a:schemeClr val="bg1"/>
            </a:solidFill>
          </a:endParaRPr>
        </a:p>
      </dsp:txBody>
      <dsp:txXfrm rot="-5400000">
        <a:off x="1" y="525029"/>
        <a:ext cx="1046819" cy="448636"/>
      </dsp:txXfrm>
    </dsp:sp>
    <dsp:sp modelId="{1A12F83A-D3AE-4941-B26F-987A254E1EB3}">
      <dsp:nvSpPr>
        <dsp:cNvPr id="0" name=""/>
        <dsp:cNvSpPr/>
      </dsp:nvSpPr>
      <dsp:spPr>
        <a:xfrm rot="5400000">
          <a:off x="3678870" y="-2628039"/>
          <a:ext cx="972557" cy="6236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2,000’i Aşkın Kurumsal Müşteri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800" kern="1200" dirty="0"/>
        </a:p>
      </dsp:txBody>
      <dsp:txXfrm rot="-5400000">
        <a:off x="1046819" y="51488"/>
        <a:ext cx="6189184" cy="877605"/>
      </dsp:txXfrm>
    </dsp:sp>
    <dsp:sp modelId="{61CB7F66-EF05-4849-8EB9-7B495BD27503}">
      <dsp:nvSpPr>
        <dsp:cNvPr id="0" name=""/>
        <dsp:cNvSpPr/>
      </dsp:nvSpPr>
      <dsp:spPr>
        <a:xfrm rot="5400000">
          <a:off x="-224318" y="1528589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b="0" i="0" kern="1200" dirty="0">
              <a:solidFill>
                <a:schemeClr val="bg1"/>
              </a:solidFill>
              <a:effectLst/>
              <a:latin typeface="FontAwesome" pitchFamily="2" charset="0"/>
            </a:rPr>
            <a:t></a:t>
          </a:r>
          <a:endParaRPr lang="tr-TR" sz="4400" kern="1200" dirty="0">
            <a:solidFill>
              <a:schemeClr val="bg1"/>
            </a:solidFill>
          </a:endParaRPr>
        </a:p>
      </dsp:txBody>
      <dsp:txXfrm rot="-5400000">
        <a:off x="1" y="1827681"/>
        <a:ext cx="1046819" cy="448636"/>
      </dsp:txXfrm>
    </dsp:sp>
    <dsp:sp modelId="{C8BE2E76-CABA-4D50-8A0E-4F38DAD41837}">
      <dsp:nvSpPr>
        <dsp:cNvPr id="0" name=""/>
        <dsp:cNvSpPr/>
      </dsp:nvSpPr>
      <dsp:spPr>
        <a:xfrm rot="5400000">
          <a:off x="3679126" y="-1328035"/>
          <a:ext cx="972046" cy="6236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300" kern="1200" dirty="0"/>
            <a:t>Kazakistan, Azerbaycan, KKTC, Belçika, Dubai ve Katar Başta olmak üzere yeni global müşteriler</a:t>
          </a:r>
        </a:p>
      </dsp:txBody>
      <dsp:txXfrm rot="-5400000">
        <a:off x="1046820" y="1351722"/>
        <a:ext cx="6189209" cy="877144"/>
      </dsp:txXfrm>
    </dsp:sp>
    <dsp:sp modelId="{CEF67DEF-7543-4A81-9884-6D1B2D445600}">
      <dsp:nvSpPr>
        <dsp:cNvPr id="0" name=""/>
        <dsp:cNvSpPr/>
      </dsp:nvSpPr>
      <dsp:spPr>
        <a:xfrm rot="5400000">
          <a:off x="-224318" y="2828849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b="0" i="0" kern="1200" dirty="0">
              <a:solidFill>
                <a:schemeClr val="bg1"/>
              </a:solidFill>
              <a:effectLst/>
              <a:latin typeface="FontAwesome" pitchFamily="2" charset="0"/>
            </a:rPr>
            <a:t></a:t>
          </a:r>
          <a:endParaRPr lang="tr-TR" sz="4400" kern="1200" dirty="0">
            <a:solidFill>
              <a:schemeClr val="bg1"/>
            </a:solidFill>
          </a:endParaRPr>
        </a:p>
      </dsp:txBody>
      <dsp:txXfrm rot="-5400000">
        <a:off x="1" y="3127941"/>
        <a:ext cx="1046819" cy="448636"/>
      </dsp:txXfrm>
    </dsp:sp>
    <dsp:sp modelId="{306AABD4-F7EC-4376-AD65-E75643455285}">
      <dsp:nvSpPr>
        <dsp:cNvPr id="0" name=""/>
        <dsp:cNvSpPr/>
      </dsp:nvSpPr>
      <dsp:spPr>
        <a:xfrm rot="5400000">
          <a:off x="3679126" y="-27776"/>
          <a:ext cx="972046" cy="6236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25 Yıllık Tecrübe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2800" kern="1200" dirty="0"/>
        </a:p>
      </dsp:txBody>
      <dsp:txXfrm rot="-5400000">
        <a:off x="1046820" y="2651981"/>
        <a:ext cx="6189209" cy="877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6B546-5092-4FDF-81CE-69AE42D940F6}">
      <dsp:nvSpPr>
        <dsp:cNvPr id="0" name=""/>
        <dsp:cNvSpPr/>
      </dsp:nvSpPr>
      <dsp:spPr>
        <a:xfrm rot="5400000">
          <a:off x="-224318" y="225937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bg1"/>
              </a:solidFill>
              <a:latin typeface="FontAwesome" pitchFamily="50" charset="0"/>
            </a:rPr>
            <a:t></a:t>
          </a:r>
          <a:endParaRPr lang="tr-TR" sz="4400" b="0" i="0" kern="1200" dirty="0">
            <a:solidFill>
              <a:schemeClr val="bg1"/>
            </a:solidFill>
          </a:endParaRPr>
        </a:p>
      </dsp:txBody>
      <dsp:txXfrm rot="-5400000">
        <a:off x="1" y="525029"/>
        <a:ext cx="1046819" cy="448636"/>
      </dsp:txXfrm>
    </dsp:sp>
    <dsp:sp modelId="{1A12F83A-D3AE-4941-B26F-987A254E1EB3}">
      <dsp:nvSpPr>
        <dsp:cNvPr id="0" name=""/>
        <dsp:cNvSpPr/>
      </dsp:nvSpPr>
      <dsp:spPr>
        <a:xfrm rot="5400000">
          <a:off x="3606870" y="-2556039"/>
          <a:ext cx="972557" cy="6092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17’si Başarı ile Tamamlanmış, 3’ü Devam eden Toplam 20 Adet AR-GE Projesi</a:t>
          </a:r>
        </a:p>
      </dsp:txBody>
      <dsp:txXfrm rot="-5400000">
        <a:off x="1046819" y="51488"/>
        <a:ext cx="6045184" cy="877605"/>
      </dsp:txXfrm>
    </dsp:sp>
    <dsp:sp modelId="{61CB7F66-EF05-4849-8EB9-7B495BD27503}">
      <dsp:nvSpPr>
        <dsp:cNvPr id="0" name=""/>
        <dsp:cNvSpPr/>
      </dsp:nvSpPr>
      <dsp:spPr>
        <a:xfrm rot="5400000">
          <a:off x="-224318" y="1528589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400" kern="1200" dirty="0">
              <a:solidFill>
                <a:schemeClr val="bg1"/>
              </a:solidFill>
              <a:latin typeface="FontAwesome" pitchFamily="50" charset="0"/>
            </a:rPr>
            <a:t></a:t>
          </a:r>
          <a:endParaRPr lang="tr-TR" sz="4400" kern="1200" dirty="0">
            <a:solidFill>
              <a:schemeClr val="bg1"/>
            </a:solidFill>
          </a:endParaRPr>
        </a:p>
      </dsp:txBody>
      <dsp:txXfrm rot="-5400000">
        <a:off x="1" y="1827681"/>
        <a:ext cx="1046819" cy="448636"/>
      </dsp:txXfrm>
    </dsp:sp>
    <dsp:sp modelId="{C8BE2E76-CABA-4D50-8A0E-4F38DAD41837}">
      <dsp:nvSpPr>
        <dsp:cNvPr id="0" name=""/>
        <dsp:cNvSpPr/>
      </dsp:nvSpPr>
      <dsp:spPr>
        <a:xfrm rot="5400000">
          <a:off x="3607126" y="-1256035"/>
          <a:ext cx="972046" cy="6092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LOGO Çözüm Ortağı</a:t>
          </a:r>
        </a:p>
      </dsp:txBody>
      <dsp:txXfrm rot="-5400000">
        <a:off x="1046820" y="1351722"/>
        <a:ext cx="6045209" cy="877144"/>
      </dsp:txXfrm>
    </dsp:sp>
    <dsp:sp modelId="{0CB0CD93-10DB-9140-BBCE-D7677EE2660C}">
      <dsp:nvSpPr>
        <dsp:cNvPr id="0" name=""/>
        <dsp:cNvSpPr/>
      </dsp:nvSpPr>
      <dsp:spPr>
        <a:xfrm rot="5400000">
          <a:off x="-209191" y="2811905"/>
          <a:ext cx="1495455" cy="104681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b="0" i="0" kern="1200" dirty="0">
            <a:solidFill>
              <a:schemeClr val="bg1"/>
            </a:solidFill>
            <a:effectLst/>
            <a:latin typeface="FontAwesome" pitchFamily="2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>
              <a:solidFill>
                <a:schemeClr val="bg1"/>
              </a:solidFill>
              <a:latin typeface="FontAwesome" pitchFamily="50" charset="0"/>
            </a:rPr>
            <a:t></a:t>
          </a:r>
          <a:endParaRPr lang="tr-TR" sz="3600" kern="1200" dirty="0">
            <a:solidFill>
              <a:schemeClr val="bg1"/>
            </a:solidFill>
          </a:endParaRPr>
        </a:p>
      </dsp:txBody>
      <dsp:txXfrm rot="-5400000">
        <a:off x="15128" y="3110997"/>
        <a:ext cx="1046819" cy="448636"/>
      </dsp:txXfrm>
    </dsp:sp>
    <dsp:sp modelId="{C7E7EA95-276B-F24C-ABEA-C621FB4C0E6C}">
      <dsp:nvSpPr>
        <dsp:cNvPr id="0" name=""/>
        <dsp:cNvSpPr/>
      </dsp:nvSpPr>
      <dsp:spPr>
        <a:xfrm rot="5400000">
          <a:off x="3607126" y="44223"/>
          <a:ext cx="972046" cy="6092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7 Adet Tescilli Marka</a:t>
          </a:r>
        </a:p>
      </dsp:txBody>
      <dsp:txXfrm rot="-5400000">
        <a:off x="1046820" y="2651981"/>
        <a:ext cx="6045209" cy="8771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2E3C-0CCE-48F8-AFEF-33C454FC7522}">
      <dsp:nvSpPr>
        <dsp:cNvPr id="0" name=""/>
        <dsp:cNvSpPr/>
      </dsp:nvSpPr>
      <dsp:spPr>
        <a:xfrm rot="10800000">
          <a:off x="1492113" y="295"/>
          <a:ext cx="4630600" cy="1303036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0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Muhasebe Çözümleri</a:t>
          </a:r>
        </a:p>
      </dsp:txBody>
      <dsp:txXfrm rot="10800000">
        <a:off x="1817872" y="295"/>
        <a:ext cx="4304841" cy="1303036"/>
      </dsp:txXfrm>
    </dsp:sp>
    <dsp:sp modelId="{B6242515-1CA8-4181-99F0-A65EDA667C46}">
      <dsp:nvSpPr>
        <dsp:cNvPr id="0" name=""/>
        <dsp:cNvSpPr/>
      </dsp:nvSpPr>
      <dsp:spPr>
        <a:xfrm>
          <a:off x="840595" y="295"/>
          <a:ext cx="1303036" cy="13030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6F8DC-FEB3-4B1D-9E30-680F301CA588}">
      <dsp:nvSpPr>
        <dsp:cNvPr id="0" name=""/>
        <dsp:cNvSpPr/>
      </dsp:nvSpPr>
      <dsp:spPr>
        <a:xfrm rot="10800000">
          <a:off x="1492113" y="1692297"/>
          <a:ext cx="4630600" cy="1303036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0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Depo Yönetim Sistemleri</a:t>
          </a:r>
        </a:p>
      </dsp:txBody>
      <dsp:txXfrm rot="10800000">
        <a:off x="1817872" y="1692297"/>
        <a:ext cx="4304841" cy="1303036"/>
      </dsp:txXfrm>
    </dsp:sp>
    <dsp:sp modelId="{7FB5ACDA-E953-408C-A66E-83FD2FD74106}">
      <dsp:nvSpPr>
        <dsp:cNvPr id="0" name=""/>
        <dsp:cNvSpPr/>
      </dsp:nvSpPr>
      <dsp:spPr>
        <a:xfrm>
          <a:off x="840595" y="1692297"/>
          <a:ext cx="1303036" cy="130303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F231A-1B1F-43C5-BA12-16F706CFEAF4}">
      <dsp:nvSpPr>
        <dsp:cNvPr id="0" name=""/>
        <dsp:cNvSpPr/>
      </dsp:nvSpPr>
      <dsp:spPr>
        <a:xfrm rot="10800000">
          <a:off x="1492113" y="3384300"/>
          <a:ext cx="4630600" cy="1303036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4603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Bulut Çözümleri</a:t>
          </a:r>
        </a:p>
      </dsp:txBody>
      <dsp:txXfrm rot="10800000">
        <a:off x="1817872" y="3384300"/>
        <a:ext cx="4304841" cy="1303036"/>
      </dsp:txXfrm>
    </dsp:sp>
    <dsp:sp modelId="{8A3ABC0D-340A-4383-B4C4-2BB4C027DD45}">
      <dsp:nvSpPr>
        <dsp:cNvPr id="0" name=""/>
        <dsp:cNvSpPr/>
      </dsp:nvSpPr>
      <dsp:spPr>
        <a:xfrm>
          <a:off x="840595" y="3384300"/>
          <a:ext cx="1303036" cy="130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2E3C-0CCE-48F8-AFEF-33C454FC7522}">
      <dsp:nvSpPr>
        <dsp:cNvPr id="0" name=""/>
        <dsp:cNvSpPr/>
      </dsp:nvSpPr>
      <dsp:spPr>
        <a:xfrm rot="10800000">
          <a:off x="1523937" y="3113"/>
          <a:ext cx="4745666" cy="1314403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61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İş Yönetim Sistemleri</a:t>
          </a:r>
        </a:p>
      </dsp:txBody>
      <dsp:txXfrm rot="10800000">
        <a:off x="1852538" y="3113"/>
        <a:ext cx="4417065" cy="1314403"/>
      </dsp:txXfrm>
    </dsp:sp>
    <dsp:sp modelId="{B6242515-1CA8-4181-99F0-A65EDA667C46}">
      <dsp:nvSpPr>
        <dsp:cNvPr id="0" name=""/>
        <dsp:cNvSpPr/>
      </dsp:nvSpPr>
      <dsp:spPr>
        <a:xfrm>
          <a:off x="866736" y="3113"/>
          <a:ext cx="1314403" cy="13144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6F8DC-FEB3-4B1D-9E30-680F301CA588}">
      <dsp:nvSpPr>
        <dsp:cNvPr id="0" name=""/>
        <dsp:cNvSpPr/>
      </dsp:nvSpPr>
      <dsp:spPr>
        <a:xfrm rot="10800000">
          <a:off x="1523937" y="1709876"/>
          <a:ext cx="4745666" cy="1314403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61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Mobil Satış Sistemleri</a:t>
          </a:r>
        </a:p>
      </dsp:txBody>
      <dsp:txXfrm rot="10800000">
        <a:off x="1852538" y="1709876"/>
        <a:ext cx="4417065" cy="1314403"/>
      </dsp:txXfrm>
    </dsp:sp>
    <dsp:sp modelId="{7FB5ACDA-E953-408C-A66E-83FD2FD74106}">
      <dsp:nvSpPr>
        <dsp:cNvPr id="0" name=""/>
        <dsp:cNvSpPr/>
      </dsp:nvSpPr>
      <dsp:spPr>
        <a:xfrm>
          <a:off x="866736" y="1709876"/>
          <a:ext cx="1314403" cy="1314403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F231A-1B1F-43C5-BA12-16F706CFEAF4}">
      <dsp:nvSpPr>
        <dsp:cNvPr id="0" name=""/>
        <dsp:cNvSpPr/>
      </dsp:nvSpPr>
      <dsp:spPr>
        <a:xfrm rot="10800000">
          <a:off x="1523937" y="3416639"/>
          <a:ext cx="4745666" cy="1314403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61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400" kern="1200" dirty="0"/>
            <a:t>Kesimhane / Sürü Takip Otomasyonları</a:t>
          </a:r>
        </a:p>
      </dsp:txBody>
      <dsp:txXfrm rot="10800000">
        <a:off x="1852538" y="3416639"/>
        <a:ext cx="4417065" cy="1314403"/>
      </dsp:txXfrm>
    </dsp:sp>
    <dsp:sp modelId="{8A3ABC0D-340A-4383-B4C4-2BB4C027DD45}">
      <dsp:nvSpPr>
        <dsp:cNvPr id="0" name=""/>
        <dsp:cNvSpPr/>
      </dsp:nvSpPr>
      <dsp:spPr>
        <a:xfrm>
          <a:off x="866736" y="3416639"/>
          <a:ext cx="1314403" cy="1314403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C3B03-B491-4F52-AB5C-C39A1753CE6F}" type="datetimeFigureOut">
              <a:rPr lang="tr-TR" smtClean="0"/>
              <a:t>11.08.2021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13EB8-2654-4609-8E53-5E71ADFE24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7646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701675"/>
            <a:ext cx="6227762" cy="35036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94450" y="4438025"/>
            <a:ext cx="6355585" cy="4204445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37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3405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905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580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B0CF2-7F87-4E02-A248-870047730F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03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B0CF2-7F87-4E02-A248-870047730F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441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B0CF2-7F87-4E02-A248-870047730F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B0CF2-7F87-4E02-A248-870047730F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040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40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39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97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701675"/>
            <a:ext cx="6224588" cy="3502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94450" y="4438025"/>
            <a:ext cx="6355585" cy="4204445"/>
          </a:xfrm>
          <a:prstGeom prst="rect">
            <a:avLst/>
          </a:prstGeom>
        </p:spPr>
        <p:txBody>
          <a:bodyPr lIns="95572" tIns="95572" rIns="95572" bIns="9557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455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921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10409" y="4861440"/>
            <a:ext cx="5683249" cy="4605577"/>
          </a:xfrm>
          <a:prstGeom prst="rect">
            <a:avLst/>
          </a:prstGeom>
        </p:spPr>
        <p:txBody>
          <a:bodyPr lIns="98306" tIns="98306" rIns="98306" bIns="9830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263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10409" y="4861440"/>
            <a:ext cx="5683249" cy="4605577"/>
          </a:xfrm>
          <a:prstGeom prst="rect">
            <a:avLst/>
          </a:prstGeom>
        </p:spPr>
        <p:txBody>
          <a:bodyPr lIns="98306" tIns="98306" rIns="98306" bIns="9830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466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141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186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9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97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10409" y="4861440"/>
            <a:ext cx="5683249" cy="4605577"/>
          </a:xfrm>
          <a:prstGeom prst="rect">
            <a:avLst/>
          </a:prstGeom>
        </p:spPr>
        <p:txBody>
          <a:bodyPr lIns="98306" tIns="98306" rIns="98306" bIns="9830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845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10409" y="4861440"/>
            <a:ext cx="5683249" cy="4605577"/>
          </a:xfrm>
          <a:prstGeom prst="rect">
            <a:avLst/>
          </a:prstGeom>
        </p:spPr>
        <p:txBody>
          <a:bodyPr lIns="98306" tIns="98306" rIns="98306" bIns="9830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819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9938"/>
            <a:ext cx="6818313" cy="383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10409" y="4861440"/>
            <a:ext cx="5683249" cy="4605577"/>
          </a:xfrm>
          <a:prstGeom prst="rect">
            <a:avLst/>
          </a:prstGeom>
        </p:spPr>
        <p:txBody>
          <a:bodyPr lIns="98306" tIns="98306" rIns="98306" bIns="9830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38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60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39" cy="446913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873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757238"/>
            <a:ext cx="6716713" cy="37798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80291" y="4788600"/>
            <a:ext cx="6242302" cy="4536567"/>
          </a:xfrm>
          <a:prstGeom prst="rect">
            <a:avLst/>
          </a:prstGeom>
        </p:spPr>
        <p:txBody>
          <a:bodyPr lIns="100262" tIns="100262" rIns="100262" bIns="1002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487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1164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9192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8240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616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7764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47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6941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13EB8-2654-4609-8E53-5E71ADFE249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3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15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355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386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571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706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4008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9851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80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931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799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62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13EB8-2654-4609-8E53-5E71ADFE249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474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731523" y="4560571"/>
            <a:ext cx="5852158" cy="4320540"/>
          </a:xfrm>
          <a:prstGeom prst="rect">
            <a:avLst/>
          </a:prstGeom>
        </p:spPr>
        <p:txBody>
          <a:bodyPr lIns="94846" tIns="94846" rIns="94846" bIns="94846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323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568ABC5-7E73-4B2F-9AC5-39F7EAEC7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DFED1D9-B8EF-446D-97F1-624D5413E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2027B5C-CFA8-41F3-9228-C110FBEB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C4F5AA-E2C5-44A1-8286-EB85C954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8685A3-5055-4C33-B12E-21BABC26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1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C1DF4D6-2CB2-4549-BE5C-4321FC1C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818A6AE-3C0E-4D8E-B141-7E0AD014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7EC7D07-7A80-4B6E-A9DD-9A967C7F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D82A1F-7D78-4C5B-AD0B-05672782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83EFBBD-D494-4E06-996F-822DD26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7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00E7F1A-C1CE-4C7C-BDCA-D81F582CF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C9DAA10-ADA4-4C6F-9645-49AB73876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AC71E6-F06D-4BAB-8BFE-D66A2E11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4F4232-823D-495B-B438-10F4A013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AE836D-44B7-4009-B8F8-7E9A8F47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33" y="0"/>
            <a:ext cx="12192000" cy="3428800"/>
          </a:xfrm>
          <a:prstGeom prst="rect">
            <a:avLst/>
          </a:prstGeom>
          <a:solidFill>
            <a:srgbClr val="026EA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11" name="Shape 11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18933" y="860733"/>
            <a:ext cx="9154400" cy="256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11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rot="10800000" flipH="1">
            <a:off x="-33" y="1719800"/>
            <a:ext cx="12192000" cy="5142400"/>
          </a:xfrm>
          <a:prstGeom prst="rect">
            <a:avLst/>
          </a:prstGeom>
          <a:solidFill>
            <a:srgbClr val="026EA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64" name="Shape 64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0355233" y="864969"/>
            <a:ext cx="731600" cy="895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BEF2"/>
                </a:solidFill>
              </a:rPr>
              <a:pPr/>
              <a:t>‹#›</a:t>
            </a:fld>
            <a:endParaRPr lang="en">
              <a:solidFill>
                <a:srgbClr val="00BE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6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-33" y="0"/>
            <a:ext cx="12192000" cy="1750000"/>
          </a:xfrm>
          <a:prstGeom prst="rect">
            <a:avLst/>
          </a:prstGeom>
          <a:solidFill>
            <a:srgbClr val="026EA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26" name="Shape 26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9508400" cy="370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0355233" y="864969"/>
            <a:ext cx="731600" cy="895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488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33" y="0"/>
            <a:ext cx="12192000" cy="3428800"/>
          </a:xfrm>
          <a:prstGeom prst="rect">
            <a:avLst/>
          </a:prstGeom>
          <a:solidFill>
            <a:srgbClr val="026EA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5" name="Shape 15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39200" y="3635133"/>
            <a:ext cx="9113600" cy="15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1pPr>
            <a:lvl2pPr lvl="1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2pPr>
            <a:lvl3pPr lvl="2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3pPr>
            <a:lvl4pPr lvl="3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4pPr>
            <a:lvl5pPr lvl="4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5pPr>
            <a:lvl6pPr lvl="5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6pPr>
            <a:lvl7pPr lvl="6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7pPr>
            <a:lvl8pPr lvl="7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8pPr>
            <a:lvl9pPr lvl="8" rtl="0">
              <a:spcBef>
                <a:spcPts val="0"/>
              </a:spcBef>
              <a:buClr>
                <a:srgbClr val="00BEF2"/>
              </a:buClr>
              <a:buSzPct val="100000"/>
              <a:defRPr sz="4000">
                <a:solidFill>
                  <a:srgbClr val="00BEF2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39200" y="4294733"/>
            <a:ext cx="91136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1pPr>
            <a:lvl2pPr lvl="1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2pPr>
            <a:lvl3pPr lvl="2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3pPr>
            <a:lvl4pPr lvl="3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4pPr>
            <a:lvl5pPr lvl="4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5pPr>
            <a:lvl6pPr lvl="5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6pPr>
            <a:lvl7pPr lvl="6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7pPr>
            <a:lvl8pPr lvl="7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8pPr>
            <a:lvl9pPr lvl="8" rtl="0">
              <a:spcBef>
                <a:spcPts val="0"/>
              </a:spcBef>
              <a:buClr>
                <a:srgbClr val="25516C"/>
              </a:buClr>
              <a:buSzPct val="100000"/>
              <a:buNone/>
              <a:defRPr sz="2400">
                <a:solidFill>
                  <a:srgbClr val="25516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69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33" y="0"/>
            <a:ext cx="12192000" cy="1750000"/>
          </a:xfrm>
          <a:prstGeom prst="rect">
            <a:avLst/>
          </a:prstGeom>
          <a:solidFill>
            <a:srgbClr val="026EA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2" name="Shape 32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346933" y="1924000"/>
            <a:ext cx="4615200" cy="368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67"/>
            </a:lvl1pPr>
            <a:lvl2pPr lvl="1">
              <a:spcBef>
                <a:spcPts val="0"/>
              </a:spcBef>
              <a:buSzPct val="100000"/>
              <a:defRPr sz="2667"/>
            </a:lvl2pPr>
            <a:lvl3pPr lvl="2">
              <a:spcBef>
                <a:spcPts val="0"/>
              </a:spcBef>
              <a:buSzPct val="100000"/>
              <a:defRPr sz="2667"/>
            </a:lvl3pPr>
            <a:lvl4pPr lvl="3">
              <a:spcBef>
                <a:spcPts val="0"/>
              </a:spcBef>
              <a:buSzPct val="100000"/>
              <a:defRPr sz="2667"/>
            </a:lvl4pPr>
            <a:lvl5pPr lvl="4">
              <a:spcBef>
                <a:spcPts val="0"/>
              </a:spcBef>
              <a:buSzPct val="100000"/>
              <a:defRPr sz="2667"/>
            </a:lvl5pPr>
            <a:lvl6pPr lvl="5">
              <a:spcBef>
                <a:spcPts val="0"/>
              </a:spcBef>
              <a:buSzPct val="100000"/>
              <a:defRPr sz="2667"/>
            </a:lvl6pPr>
            <a:lvl7pPr lvl="6">
              <a:spcBef>
                <a:spcPts val="0"/>
              </a:spcBef>
              <a:buSzPct val="100000"/>
              <a:defRPr sz="2667"/>
            </a:lvl7pPr>
            <a:lvl8pPr lvl="7">
              <a:spcBef>
                <a:spcPts val="0"/>
              </a:spcBef>
              <a:buSzPct val="100000"/>
              <a:defRPr sz="2667"/>
            </a:lvl8pPr>
            <a:lvl9pPr lvl="8">
              <a:spcBef>
                <a:spcPts val="0"/>
              </a:spcBef>
              <a:buSzPct val="100000"/>
              <a:defRPr sz="2667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240165" y="1924000"/>
            <a:ext cx="4615200" cy="368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667"/>
            </a:lvl1pPr>
            <a:lvl2pPr lvl="1">
              <a:spcBef>
                <a:spcPts val="0"/>
              </a:spcBef>
              <a:buSzPct val="100000"/>
              <a:defRPr sz="2667"/>
            </a:lvl2pPr>
            <a:lvl3pPr lvl="2">
              <a:spcBef>
                <a:spcPts val="0"/>
              </a:spcBef>
              <a:buSzPct val="100000"/>
              <a:defRPr sz="2667"/>
            </a:lvl3pPr>
            <a:lvl4pPr lvl="3">
              <a:spcBef>
                <a:spcPts val="0"/>
              </a:spcBef>
              <a:buSzPct val="100000"/>
              <a:defRPr sz="2667"/>
            </a:lvl4pPr>
            <a:lvl5pPr lvl="4">
              <a:spcBef>
                <a:spcPts val="0"/>
              </a:spcBef>
              <a:buSzPct val="100000"/>
              <a:defRPr sz="2667"/>
            </a:lvl5pPr>
            <a:lvl6pPr lvl="5">
              <a:spcBef>
                <a:spcPts val="0"/>
              </a:spcBef>
              <a:buSzPct val="100000"/>
              <a:defRPr sz="2667"/>
            </a:lvl6pPr>
            <a:lvl7pPr lvl="6">
              <a:spcBef>
                <a:spcPts val="0"/>
              </a:spcBef>
              <a:buSzPct val="100000"/>
              <a:defRPr sz="2667"/>
            </a:lvl7pPr>
            <a:lvl8pPr lvl="7">
              <a:spcBef>
                <a:spcPts val="0"/>
              </a:spcBef>
              <a:buSzPct val="100000"/>
              <a:defRPr sz="2667"/>
            </a:lvl8pPr>
            <a:lvl9pPr lvl="8">
              <a:spcBef>
                <a:spcPts val="0"/>
              </a:spcBef>
              <a:buSzPct val="100000"/>
              <a:defRPr sz="2667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0355233" y="864969"/>
            <a:ext cx="731600" cy="895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6492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50600" y="0"/>
            <a:ext cx="10480800" cy="850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683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A13B298-A34D-4638-97D1-74420F2C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4644C7-4324-40CB-A47D-4EFBD5F0C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E5D0A83-BD02-4399-9FED-8B98ADA7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43E48B1-30E1-4B3B-96B0-43AC8E35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E768B5-F7A1-43C1-B940-3B427697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2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C86F3EA-C281-4982-B231-0DCE8979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6F250C6-B224-453C-BF05-F53088B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97E432-460C-4128-ADCE-D6A4FE3B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BCBB9D5-7243-4EF4-B7A0-2BE146B0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E459B32-44A0-41E5-A9DF-3A14B105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CBD8B2E-9514-44D6-91C1-5DB72285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8D59BB-86E2-47AE-B9E9-3C3AA4996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F157E94-2951-49F1-A6E7-08B09D352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148B164-DBA6-4841-A51E-C71EB659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05541D-842E-4235-BA7F-D08D4F6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EBBB9F4-1039-4A1E-A497-E2B978D6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8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796D292-3DDD-4FC0-8F71-F68D0EA94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F62C77-0EB2-416B-88CA-00C204EE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396F05E-F1E3-4CBF-8FF1-892F845E6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21B82B9-2846-481B-9D95-02B29B34A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2023197-04AE-4770-B9E1-683FBEFC4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78CE7E3-481D-4825-BED5-B1839B90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15F9A2A-2145-41EF-BECB-09F6C13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E390DD9-2CCD-4A37-AA57-9CC4F59C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C7325DE-A5B7-46C3-B492-F190B693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D01A3D3-6304-4427-A04F-1D1A4393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4BDA56C-BCCD-4DA4-A47B-AA49DB31E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CE5F12B-611D-475A-B056-B59D09E7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1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8AD2057-7E0C-492F-B162-3CE979A3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1201AB6-ADD2-449D-8636-979B79F6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519BDB2-8FC7-4D7A-BF61-97F35B95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4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4A819CD-1ECF-4E3B-B964-4EAA63DA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E1299E-45A8-46DC-9F80-18817439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976A329-C05B-4353-A30A-40822505C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1E1243D-D557-4B33-9A9F-BC75FD35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E7F213B-B4FD-4C86-A666-DE44C747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B37C719-4245-4472-A97C-970044C4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13B1836-D0BA-4E11-A5F7-7B0E215B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DBDB05B-89A8-4529-BC4C-16CFE3489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7044827-CFD2-47E0-A8FC-92C22CFDE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B0436AB-44EE-49F4-8CF0-539AF15C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8D3B31B-D6CE-490F-8576-25C1A14E9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9B8024D-178D-4AAE-AF06-EBB9D289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7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28F2854-628E-433B-8B30-0B8A4D7C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C95832-26B9-4FE2-B478-7AEE86D92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6D26D-A71C-42E9-AD8A-798C8D0F3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2EEB25C-9FED-4960-A91E-64DF528C9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6EEEF0-13E8-4DA7-94B9-EC42D473D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85" r:id="rId12"/>
    <p:sldLayoutId id="2147483886" r:id="rId13"/>
    <p:sldLayoutId id="2147483887" r:id="rId14"/>
    <p:sldLayoutId id="2147483889" r:id="rId15"/>
    <p:sldLayoutId id="2147483890" r:id="rId16"/>
    <p:sldLayoutId id="2147483891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6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85"/>
          <p:cNvSpPr txBox="1">
            <a:spLocks/>
          </p:cNvSpPr>
          <p:nvPr/>
        </p:nvSpPr>
        <p:spPr>
          <a:xfrm>
            <a:off x="5037631" y="6237717"/>
            <a:ext cx="1824596" cy="54748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67">
                <a:solidFill>
                  <a:schemeClr val="bg1">
                    <a:lumMod val="85000"/>
                  </a:schemeClr>
                </a:solidFill>
              </a:rPr>
              <a:t>OCAK</a:t>
            </a:r>
            <a:r>
              <a:rPr lang="tr-TR" sz="1867">
                <a:solidFill>
                  <a:schemeClr val="bg1">
                    <a:lumMod val="85000"/>
                  </a:schemeClr>
                </a:solidFill>
              </a:rPr>
              <a:t> 2020</a:t>
            </a:r>
            <a:endParaRPr lang="en-US" sz="1867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25DA43-5D21-794D-BB09-B96DB3676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0" y="4077000"/>
            <a:ext cx="4828351" cy="1893055"/>
          </a:xfrm>
          <a:prstGeom prst="rect">
            <a:avLst/>
          </a:prstGeom>
        </p:spPr>
      </p:pic>
      <p:sp>
        <p:nvSpPr>
          <p:cNvPr id="5" name="Shape 70">
            <a:extLst>
              <a:ext uri="{FF2B5EF4-FFF2-40B4-BE49-F238E27FC236}">
                <a16:creationId xmlns:a16="http://schemas.microsoft.com/office/drawing/2014/main" id="{62CA3B73-FED5-1345-8EAE-19AEE10E7E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99998" y="1542920"/>
            <a:ext cx="9936001" cy="19263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tr-TR" sz="4400" dirty="0">
                <a:latin typeface="Arial" panose="020B0604020202020204" pitchFamily="34" charset="0"/>
                <a:cs typeface="Arial" panose="020B0604020202020204" pitchFamily="34" charset="0"/>
              </a:rPr>
              <a:t>BARKOSOFT Software Solutions</a:t>
            </a:r>
            <a:r>
              <a:rPr lang="tr-TR" sz="4400" dirty="0"/>
              <a:t> </a:t>
            </a:r>
            <a:endParaRPr lang="en" sz="4400" dirty="0"/>
          </a:p>
        </p:txBody>
      </p:sp>
      <p:sp>
        <p:nvSpPr>
          <p:cNvPr id="6" name="Shape 85">
            <a:extLst>
              <a:ext uri="{FF2B5EF4-FFF2-40B4-BE49-F238E27FC236}">
                <a16:creationId xmlns:a16="http://schemas.microsoft.com/office/drawing/2014/main" id="{581CDB75-93BE-BF4B-9CC2-29AF48E5AB5A}"/>
              </a:ext>
            </a:extLst>
          </p:cNvPr>
          <p:cNvSpPr txBox="1">
            <a:spLocks/>
          </p:cNvSpPr>
          <p:nvPr/>
        </p:nvSpPr>
        <p:spPr>
          <a:xfrm>
            <a:off x="1127999" y="4267527"/>
            <a:ext cx="4828351" cy="151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chemeClr val="bg1">
                    <a:lumMod val="50000"/>
                  </a:schemeClr>
                </a:solidFill>
              </a:rPr>
              <a:t>Özkan PAŞA        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bg1">
                    <a:lumMod val="50000"/>
                  </a:schemeClr>
                </a:solidFill>
              </a:rPr>
              <a:t>Yönetim Kurulu Başkanı</a:t>
            </a:r>
          </a:p>
          <a:p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49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05429" y="864563"/>
            <a:ext cx="9508400" cy="8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dirty="0"/>
              <a:t>TELİF HAKLARI</a:t>
            </a:r>
            <a:endParaRPr lang="en-US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428004" y="1969822"/>
            <a:ext cx="6345344" cy="166116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b="1" dirty="0"/>
              <a:t>7 </a:t>
            </a:r>
            <a:r>
              <a:rPr lang="tr-TR" sz="2133" dirty="0"/>
              <a:t>ürünümüz için Kültür ve Turizm Bakanlığı Telif Hakları Genel Müdürlüğü’nden alınan "</a:t>
            </a:r>
            <a:r>
              <a:rPr lang="tr-TR" sz="2133" b="1" dirty="0"/>
              <a:t>Bilgisayar Programlarına İlişkin Kayıt-Tescil Belgesi</a:t>
            </a:r>
            <a:r>
              <a:rPr lang="tr-TR" sz="2133" dirty="0"/>
              <a:t>" bulunmaktadır.</a:t>
            </a:r>
            <a:endParaRPr lang="tr-TR" sz="2133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68238-E199-4E60-AAD4-DA4BDDE8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654" y="2051522"/>
            <a:ext cx="2544377" cy="36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05429" y="864563"/>
            <a:ext cx="9508400" cy="8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dirty="0"/>
              <a:t>MARKA TESCİL</a:t>
            </a:r>
            <a:endParaRPr lang="en-US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428004" y="1969822"/>
            <a:ext cx="6345344" cy="166116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b="1" dirty="0"/>
              <a:t>7 </a:t>
            </a:r>
            <a:r>
              <a:rPr lang="tr-TR" sz="2133" dirty="0"/>
              <a:t>ürünümüz için Türk Patent ve Marka Kurumu’ndan alınan «</a:t>
            </a:r>
            <a:r>
              <a:rPr lang="tr-TR" sz="2133" b="1" dirty="0"/>
              <a:t>Marka Tescil Belgesi</a:t>
            </a:r>
            <a:r>
              <a:rPr lang="tr-TR" sz="2133" dirty="0"/>
              <a:t>" bulunmaktadır.</a:t>
            </a:r>
            <a:endParaRPr lang="tr-TR" sz="2133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4D513-0394-46F4-AADA-EA91371E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49" y="2014100"/>
            <a:ext cx="2649091" cy="36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05429" y="864563"/>
            <a:ext cx="9508400" cy="8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dirty="0"/>
              <a:t>ENDÜSTRİYEL TASARIM TESCİL</a:t>
            </a:r>
            <a:endParaRPr lang="en-US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428004" y="1969822"/>
            <a:ext cx="6345344" cy="166116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dirty="0"/>
              <a:t>Ürünlerimiz 10 farklı </a:t>
            </a:r>
            <a:r>
              <a:rPr lang="tr-TR" sz="2133" dirty="0" err="1"/>
              <a:t>arayüz</a:t>
            </a:r>
            <a:r>
              <a:rPr lang="tr-TR" sz="2133" dirty="0"/>
              <a:t> tasarımını içeren Türk Patent ve Marka Kurumu’ndan alınan «</a:t>
            </a:r>
            <a:r>
              <a:rPr lang="tr-TR" sz="2133" b="1" dirty="0"/>
              <a:t>Endüstriyel Tasarım Tescil Belgesi</a:t>
            </a:r>
            <a:r>
              <a:rPr lang="tr-TR" sz="2133" dirty="0"/>
              <a:t>" bulunmaktadır.</a:t>
            </a:r>
            <a:endParaRPr lang="tr-TR" sz="2133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08154-A870-4C42-9530-32E91B6D0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654" y="1882423"/>
            <a:ext cx="2753513" cy="38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z="3200" b="1" dirty="0">
                <a:solidFill>
                  <a:schemeClr val="bg1">
                    <a:lumMod val="95000"/>
                  </a:schemeClr>
                </a:solidFill>
              </a:rPr>
              <a:t>Kurucu Ortaklar</a:t>
            </a:r>
            <a:endParaRPr lang="tr-TR" dirty="0"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AutoShape 4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İçerik Yer Tutucusu 1">
            <a:extLst>
              <a:ext uri="{FF2B5EF4-FFF2-40B4-BE49-F238E27FC236}">
                <a16:creationId xmlns:a16="http://schemas.microsoft.com/office/drawing/2014/main" id="{84244144-CC73-4A6E-8C1B-941DBCA9CE5A}"/>
              </a:ext>
            </a:extLst>
          </p:cNvPr>
          <p:cNvSpPr txBox="1">
            <a:spLocks/>
          </p:cNvSpPr>
          <p:nvPr/>
        </p:nvSpPr>
        <p:spPr>
          <a:xfrm>
            <a:off x="6873526" y="3858477"/>
            <a:ext cx="4758303" cy="1487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buClr>
                <a:srgbClr val="B31166"/>
              </a:buClr>
              <a:buNone/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Google Shape;259;p39">
            <a:extLst>
              <a:ext uri="{FF2B5EF4-FFF2-40B4-BE49-F238E27FC236}">
                <a16:creationId xmlns:a16="http://schemas.microsoft.com/office/drawing/2014/main" id="{3C8C5E36-4B2E-4428-8238-9510AD9C07C1}"/>
              </a:ext>
            </a:extLst>
          </p:cNvPr>
          <p:cNvSpPr txBox="1">
            <a:spLocks/>
          </p:cNvSpPr>
          <p:nvPr/>
        </p:nvSpPr>
        <p:spPr>
          <a:xfrm>
            <a:off x="2062704" y="4844819"/>
            <a:ext cx="3359427" cy="12241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457189">
              <a:lnSpc>
                <a:spcPct val="90000"/>
              </a:lnSpc>
              <a:spcBef>
                <a:spcPts val="0"/>
              </a:spcBef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Kıdemli Yazılım Uzmanı</a:t>
            </a:r>
            <a:endParaRPr lang="tr-TR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228594" indent="-228594" defTabSz="457189">
              <a:lnSpc>
                <a:spcPct val="90000"/>
              </a:lnSpc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Akdeniz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Porcan</a:t>
            </a: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+ Barkosoft</a:t>
            </a:r>
            <a:endParaRPr lang="tr-TR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228594" indent="-228594" defTabSz="457189">
              <a:lnSpc>
                <a:spcPct val="90000"/>
              </a:lnSpc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23 Yıllık İş Deneyimi</a:t>
            </a:r>
            <a:endParaRPr lang="tr-TR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pic>
        <p:nvPicPr>
          <p:cNvPr id="14" name="Google Shape;260;p39">
            <a:extLst>
              <a:ext uri="{FF2B5EF4-FFF2-40B4-BE49-F238E27FC236}">
                <a16:creationId xmlns:a16="http://schemas.microsoft.com/office/drawing/2014/main" id="{968115EE-B340-42E4-9966-2E472CAF2D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009" y="2244569"/>
            <a:ext cx="1911428" cy="197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63;p39">
            <a:extLst>
              <a:ext uri="{FF2B5EF4-FFF2-40B4-BE49-F238E27FC236}">
                <a16:creationId xmlns:a16="http://schemas.microsoft.com/office/drawing/2014/main" id="{25817030-EA1F-4E75-80EB-333A5F5A9350}"/>
              </a:ext>
            </a:extLst>
          </p:cNvPr>
          <p:cNvSpPr txBox="1"/>
          <p:nvPr/>
        </p:nvSpPr>
        <p:spPr>
          <a:xfrm>
            <a:off x="2572927" y="4279671"/>
            <a:ext cx="1405591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600" dirty="0">
                <a:solidFill>
                  <a:prstClr val="black"/>
                </a:solidFill>
                <a:latin typeface="Century Gothic" panose="020B0502020202020204"/>
              </a:rPr>
              <a:t>Özkan PAŞA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600" dirty="0">
                <a:solidFill>
                  <a:prstClr val="black"/>
                </a:solidFill>
                <a:latin typeface="Century Gothic" panose="020B0502020202020204"/>
              </a:rPr>
              <a:t>CEO</a:t>
            </a:r>
            <a:endParaRPr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7" name="Google Shape;264;p39">
            <a:extLst>
              <a:ext uri="{FF2B5EF4-FFF2-40B4-BE49-F238E27FC236}">
                <a16:creationId xmlns:a16="http://schemas.microsoft.com/office/drawing/2014/main" id="{1F3A4CA4-7BDC-499A-9682-E73C5149B224}"/>
              </a:ext>
            </a:extLst>
          </p:cNvPr>
          <p:cNvSpPr txBox="1"/>
          <p:nvPr/>
        </p:nvSpPr>
        <p:spPr>
          <a:xfrm>
            <a:off x="7700596" y="4220916"/>
            <a:ext cx="1562017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600" dirty="0">
                <a:solidFill>
                  <a:prstClr val="black"/>
                </a:solidFill>
                <a:latin typeface="Century Gothic" panose="020B0502020202020204"/>
              </a:rPr>
              <a:t>Hamit YILMAZ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600" dirty="0">
                <a:solidFill>
                  <a:prstClr val="black"/>
                </a:solidFill>
                <a:latin typeface="Century Gothic" panose="020B0502020202020204"/>
              </a:rPr>
              <a:t>CTO</a:t>
            </a:r>
          </a:p>
        </p:txBody>
      </p:sp>
      <p:sp>
        <p:nvSpPr>
          <p:cNvPr id="18" name="Google Shape;267;p39">
            <a:extLst>
              <a:ext uri="{FF2B5EF4-FFF2-40B4-BE49-F238E27FC236}">
                <a16:creationId xmlns:a16="http://schemas.microsoft.com/office/drawing/2014/main" id="{EE88E87D-593F-406F-930D-84B4C5677A59}"/>
              </a:ext>
            </a:extLst>
          </p:cNvPr>
          <p:cNvSpPr txBox="1"/>
          <p:nvPr/>
        </p:nvSpPr>
        <p:spPr>
          <a:xfrm>
            <a:off x="7021434" y="4844819"/>
            <a:ext cx="3290332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indent="-228594" defTabSz="914377">
              <a:lnSpc>
                <a:spcPct val="90000"/>
              </a:lnSpc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Kıdemli Yazılım Uzmanı</a:t>
            </a:r>
            <a:endParaRPr dirty="0">
              <a:solidFill>
                <a:prstClr val="black"/>
              </a:solidFill>
              <a:latin typeface="Century Gothic" panose="020B0502020202020204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Akdeniz </a:t>
            </a:r>
            <a:r>
              <a:rPr lang="tr-TR" sz="140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Porcan</a:t>
            </a: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+ BSD + Barkosoft</a:t>
            </a:r>
            <a:endParaRPr dirty="0">
              <a:solidFill>
                <a:prstClr val="black"/>
              </a:solidFill>
              <a:latin typeface="Century Gothic" panose="020B0502020202020204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prstClr val="black"/>
              </a:buClr>
              <a:buSzPts val="1400"/>
              <a:buFont typeface="Arial"/>
              <a:buChar char="•"/>
              <a:defRPr/>
            </a:pPr>
            <a:r>
              <a:rPr lang="tr-TR" sz="14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23 Yıllık İş deneyimi</a:t>
            </a:r>
            <a:endParaRPr sz="14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261;p39">
            <a:extLst>
              <a:ext uri="{FF2B5EF4-FFF2-40B4-BE49-F238E27FC236}">
                <a16:creationId xmlns:a16="http://schemas.microsoft.com/office/drawing/2014/main" id="{15A75EA1-5CF9-2D4E-BEBD-28F857A04184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7432267" y="2364366"/>
            <a:ext cx="2098673" cy="170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76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z="3200" b="1" dirty="0">
                <a:solidFill>
                  <a:schemeClr val="bg1">
                    <a:lumMod val="95000"/>
                  </a:schemeClr>
                </a:solidFill>
              </a:rPr>
              <a:t>Yazılım Geliştirme Ekibi</a:t>
            </a:r>
            <a:endParaRPr lang="tr-TR" dirty="0"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AutoShape 4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İçerik Yer Tutucusu 1">
            <a:extLst>
              <a:ext uri="{FF2B5EF4-FFF2-40B4-BE49-F238E27FC236}">
                <a16:creationId xmlns:a16="http://schemas.microsoft.com/office/drawing/2014/main" id="{84244144-CC73-4A6E-8C1B-941DBCA9CE5A}"/>
              </a:ext>
            </a:extLst>
          </p:cNvPr>
          <p:cNvSpPr txBox="1">
            <a:spLocks/>
          </p:cNvSpPr>
          <p:nvPr/>
        </p:nvSpPr>
        <p:spPr>
          <a:xfrm>
            <a:off x="6873526" y="3858477"/>
            <a:ext cx="4758303" cy="1487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buClr>
                <a:srgbClr val="B31166"/>
              </a:buClr>
              <a:buNone/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2" name="Google Shape;263;p39">
            <a:extLst>
              <a:ext uri="{FF2B5EF4-FFF2-40B4-BE49-F238E27FC236}">
                <a16:creationId xmlns:a16="http://schemas.microsoft.com/office/drawing/2014/main" id="{0536FC52-C9FA-4A19-8579-4C5A477AFFB3}"/>
              </a:ext>
            </a:extLst>
          </p:cNvPr>
          <p:cNvSpPr txBox="1"/>
          <p:nvPr/>
        </p:nvSpPr>
        <p:spPr>
          <a:xfrm>
            <a:off x="5147631" y="3638979"/>
            <a:ext cx="1988912" cy="74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Ali </a:t>
            </a:r>
            <a:r>
              <a:rPr lang="tr-TR" sz="1200" dirty="0" err="1">
                <a:solidFill>
                  <a:prstClr val="black"/>
                </a:solidFill>
                <a:latin typeface="Century Gothic" panose="020B0502020202020204"/>
              </a:rPr>
              <a:t>Kipel</a:t>
            </a: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Yazılım Mühendisi 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Takım Lideri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3" name="Google Shape;264;p39">
            <a:extLst>
              <a:ext uri="{FF2B5EF4-FFF2-40B4-BE49-F238E27FC236}">
                <a16:creationId xmlns:a16="http://schemas.microsoft.com/office/drawing/2014/main" id="{AE3F2564-8DB2-4CF9-9F7C-67E22B7DC558}"/>
              </a:ext>
            </a:extLst>
          </p:cNvPr>
          <p:cNvSpPr txBox="1"/>
          <p:nvPr/>
        </p:nvSpPr>
        <p:spPr>
          <a:xfrm>
            <a:off x="1032112" y="5394864"/>
            <a:ext cx="2101563" cy="77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Cüneyt Yurt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Yazılım Mühendisi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4" name="Google Shape;265;p39">
            <a:extLst>
              <a:ext uri="{FF2B5EF4-FFF2-40B4-BE49-F238E27FC236}">
                <a16:creationId xmlns:a16="http://schemas.microsoft.com/office/drawing/2014/main" id="{6CA71A1A-9F6F-4FCB-9A46-CF5393F91D67}"/>
              </a:ext>
            </a:extLst>
          </p:cNvPr>
          <p:cNvSpPr txBox="1"/>
          <p:nvPr/>
        </p:nvSpPr>
        <p:spPr>
          <a:xfrm>
            <a:off x="6785903" y="5359804"/>
            <a:ext cx="2292072" cy="8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Hakan KURTULUŞ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Bilgisayar Mühendisi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6" name="Google Shape;265;p39">
            <a:extLst>
              <a:ext uri="{FF2B5EF4-FFF2-40B4-BE49-F238E27FC236}">
                <a16:creationId xmlns:a16="http://schemas.microsoft.com/office/drawing/2014/main" id="{B6465923-15A1-4FB9-9436-C4B19E550070}"/>
              </a:ext>
            </a:extLst>
          </p:cNvPr>
          <p:cNvSpPr txBox="1"/>
          <p:nvPr/>
        </p:nvSpPr>
        <p:spPr>
          <a:xfrm>
            <a:off x="3949538" y="5435400"/>
            <a:ext cx="1909260" cy="77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Sepehr</a:t>
            </a:r>
            <a:r>
              <a:rPr lang="tr-TR" sz="12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ALIZADEH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Bilgisayar Mühendisi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5" name="Google Shape;262;p39">
            <a:extLst>
              <a:ext uri="{FF2B5EF4-FFF2-40B4-BE49-F238E27FC236}">
                <a16:creationId xmlns:a16="http://schemas.microsoft.com/office/drawing/2014/main" id="{5599582B-336C-4995-82AA-D2714FEC7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7551" y="3374933"/>
            <a:ext cx="1607143" cy="17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65;p39">
            <a:extLst>
              <a:ext uri="{FF2B5EF4-FFF2-40B4-BE49-F238E27FC236}">
                <a16:creationId xmlns:a16="http://schemas.microsoft.com/office/drawing/2014/main" id="{932B4659-FA9C-4E7D-BEE2-50D0BAC96D31}"/>
              </a:ext>
            </a:extLst>
          </p:cNvPr>
          <p:cNvSpPr txBox="1"/>
          <p:nvPr/>
        </p:nvSpPr>
        <p:spPr>
          <a:xfrm>
            <a:off x="8973782" y="5291360"/>
            <a:ext cx="2292072" cy="8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Murat KARASELÇUK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Bilgisayar Mühendisi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7" name="Google Shape;260;p39">
            <a:extLst>
              <a:ext uri="{FF2B5EF4-FFF2-40B4-BE49-F238E27FC236}">
                <a16:creationId xmlns:a16="http://schemas.microsoft.com/office/drawing/2014/main" id="{5C9CA7C2-00F4-3F4D-8E4D-35BEB5C662F0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306478" y="1874966"/>
            <a:ext cx="2098673" cy="170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1;p39">
            <a:extLst>
              <a:ext uri="{FF2B5EF4-FFF2-40B4-BE49-F238E27FC236}">
                <a16:creationId xmlns:a16="http://schemas.microsoft.com/office/drawing/2014/main" id="{34FE75CD-BB50-C645-AFA2-FEFB92AC635A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1032112" y="3536515"/>
            <a:ext cx="2098672" cy="1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62;p39">
            <a:extLst>
              <a:ext uri="{FF2B5EF4-FFF2-40B4-BE49-F238E27FC236}">
                <a16:creationId xmlns:a16="http://schemas.microsoft.com/office/drawing/2014/main" id="{79141293-291E-0448-9A22-200811A73B64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6785903" y="3566834"/>
            <a:ext cx="2098672" cy="1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62;p39">
            <a:extLst>
              <a:ext uri="{FF2B5EF4-FFF2-40B4-BE49-F238E27FC236}">
                <a16:creationId xmlns:a16="http://schemas.microsoft.com/office/drawing/2014/main" id="{98F782A4-7B74-C144-83F3-423DBF301715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968853" y="3536515"/>
            <a:ext cx="1520132" cy="170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64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z="3200" b="1" dirty="0">
                <a:solidFill>
                  <a:schemeClr val="bg1">
                    <a:lumMod val="95000"/>
                  </a:schemeClr>
                </a:solidFill>
              </a:rPr>
              <a:t>Destek Ekibi</a:t>
            </a:r>
            <a:endParaRPr lang="tr-TR" dirty="0"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AutoShape 4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8" name="Google Shape;263;p39">
            <a:extLst>
              <a:ext uri="{FF2B5EF4-FFF2-40B4-BE49-F238E27FC236}">
                <a16:creationId xmlns:a16="http://schemas.microsoft.com/office/drawing/2014/main" id="{DD5E0139-CD51-4C92-8F8A-D154B7141296}"/>
              </a:ext>
            </a:extLst>
          </p:cNvPr>
          <p:cNvSpPr txBox="1"/>
          <p:nvPr/>
        </p:nvSpPr>
        <p:spPr>
          <a:xfrm>
            <a:off x="1861505" y="4741401"/>
            <a:ext cx="1723431" cy="84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Ahmet DEMİR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Destek Elemanı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7" name="Google Shape;264;p39">
            <a:extLst>
              <a:ext uri="{FF2B5EF4-FFF2-40B4-BE49-F238E27FC236}">
                <a16:creationId xmlns:a16="http://schemas.microsoft.com/office/drawing/2014/main" id="{3DDB1AE7-583C-4229-A7A3-B8235434ADA4}"/>
              </a:ext>
            </a:extLst>
          </p:cNvPr>
          <p:cNvSpPr txBox="1"/>
          <p:nvPr/>
        </p:nvSpPr>
        <p:spPr>
          <a:xfrm>
            <a:off x="8673175" y="4779495"/>
            <a:ext cx="2541068" cy="76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 err="1">
                <a:solidFill>
                  <a:prstClr val="black"/>
                </a:solidFill>
                <a:latin typeface="Century Gothic" panose="020B0502020202020204"/>
              </a:rPr>
              <a:t>M.Tugay</a:t>
            </a: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 YILMAZ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Destek Elemanı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8" name="Google Shape;265;p39">
            <a:extLst>
              <a:ext uri="{FF2B5EF4-FFF2-40B4-BE49-F238E27FC236}">
                <a16:creationId xmlns:a16="http://schemas.microsoft.com/office/drawing/2014/main" id="{0CA77DD3-0D78-42D4-B9B4-CFD1A4C150C0}"/>
              </a:ext>
            </a:extLst>
          </p:cNvPr>
          <p:cNvSpPr txBox="1"/>
          <p:nvPr/>
        </p:nvSpPr>
        <p:spPr>
          <a:xfrm>
            <a:off x="4894477" y="4741399"/>
            <a:ext cx="2328537" cy="76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Muazzez KURTULUŞ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Destek Elemanı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2" name="Google Shape;260;p39">
            <a:extLst>
              <a:ext uri="{FF2B5EF4-FFF2-40B4-BE49-F238E27FC236}">
                <a16:creationId xmlns:a16="http://schemas.microsoft.com/office/drawing/2014/main" id="{5955EA88-EBA2-664D-84F0-AAA3C046812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861505" y="3061509"/>
            <a:ext cx="1556395" cy="14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1;p39">
            <a:extLst>
              <a:ext uri="{FF2B5EF4-FFF2-40B4-BE49-F238E27FC236}">
                <a16:creationId xmlns:a16="http://schemas.microsoft.com/office/drawing/2014/main" id="{3D4A5575-3263-E748-A124-382563CAD4DB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9192000" y="2925884"/>
            <a:ext cx="1276911" cy="17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2;p39">
            <a:extLst>
              <a:ext uri="{FF2B5EF4-FFF2-40B4-BE49-F238E27FC236}">
                <a16:creationId xmlns:a16="http://schemas.microsoft.com/office/drawing/2014/main" id="{9A3F6B6F-F3FA-9843-BA16-BBFC88D96016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232000" y="2790261"/>
            <a:ext cx="1384143" cy="1702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01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tr-TR" sz="3200" b="1" dirty="0">
                <a:solidFill>
                  <a:schemeClr val="bg1">
                    <a:lumMod val="95000"/>
                  </a:schemeClr>
                </a:solidFill>
              </a:rPr>
              <a:t>Satış Pazarlama Muhasebe Ekibi</a:t>
            </a:r>
            <a:endParaRPr lang="tr-TR" dirty="0"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AutoShape 4" descr="https://app.hesapcini.com/assets/img/imghesapcini/dashboard/Logo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İçerik Yer Tutucusu 1">
            <a:extLst>
              <a:ext uri="{FF2B5EF4-FFF2-40B4-BE49-F238E27FC236}">
                <a16:creationId xmlns:a16="http://schemas.microsoft.com/office/drawing/2014/main" id="{84244144-CC73-4A6E-8C1B-941DBCA9CE5A}"/>
              </a:ext>
            </a:extLst>
          </p:cNvPr>
          <p:cNvSpPr txBox="1">
            <a:spLocks/>
          </p:cNvSpPr>
          <p:nvPr/>
        </p:nvSpPr>
        <p:spPr>
          <a:xfrm>
            <a:off x="6873526" y="3858477"/>
            <a:ext cx="4758303" cy="1487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buClr>
                <a:srgbClr val="B31166"/>
              </a:buClr>
              <a:buNone/>
              <a:defRPr/>
            </a:pPr>
            <a:endParaRPr lang="tr-TR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9" name="Google Shape;261;p39">
            <a:extLst>
              <a:ext uri="{FF2B5EF4-FFF2-40B4-BE49-F238E27FC236}">
                <a16:creationId xmlns:a16="http://schemas.microsoft.com/office/drawing/2014/main" id="{0C0C9669-3219-4F61-A26B-9F311B1BBE5E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475" y="2667437"/>
            <a:ext cx="1520132" cy="170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63;p39">
            <a:extLst>
              <a:ext uri="{FF2B5EF4-FFF2-40B4-BE49-F238E27FC236}">
                <a16:creationId xmlns:a16="http://schemas.microsoft.com/office/drawing/2014/main" id="{4F925C04-F9C5-4AAA-9957-B3A416265C38}"/>
              </a:ext>
            </a:extLst>
          </p:cNvPr>
          <p:cNvSpPr txBox="1"/>
          <p:nvPr/>
        </p:nvSpPr>
        <p:spPr>
          <a:xfrm>
            <a:off x="1788525" y="4566320"/>
            <a:ext cx="2296852" cy="68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Gamze SARI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Satış Yöneticisi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2" name="Google Shape;264;p39">
            <a:extLst>
              <a:ext uri="{FF2B5EF4-FFF2-40B4-BE49-F238E27FC236}">
                <a16:creationId xmlns:a16="http://schemas.microsoft.com/office/drawing/2014/main" id="{07A08A48-A138-40F5-92C2-3A55ACE9CD72}"/>
              </a:ext>
            </a:extLst>
          </p:cNvPr>
          <p:cNvSpPr txBox="1"/>
          <p:nvPr/>
        </p:nvSpPr>
        <p:spPr>
          <a:xfrm>
            <a:off x="5058003" y="4566322"/>
            <a:ext cx="2100187" cy="68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600" dirty="0">
                <a:solidFill>
                  <a:prstClr val="black"/>
                </a:solidFill>
                <a:latin typeface="Century Gothic" panose="020B0502020202020204"/>
              </a:rPr>
              <a:t>Aysu </a:t>
            </a: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AYKANAT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Pazarlama Yöneticisi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Google Shape;265;p39">
            <a:extLst>
              <a:ext uri="{FF2B5EF4-FFF2-40B4-BE49-F238E27FC236}">
                <a16:creationId xmlns:a16="http://schemas.microsoft.com/office/drawing/2014/main" id="{0782FD49-3110-4745-9AC4-0B61DB6C2D40}"/>
              </a:ext>
            </a:extLst>
          </p:cNvPr>
          <p:cNvSpPr txBox="1"/>
          <p:nvPr/>
        </p:nvSpPr>
        <p:spPr>
          <a:xfrm>
            <a:off x="8316752" y="4570897"/>
            <a:ext cx="2100187" cy="78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Pelin PAŞA</a:t>
            </a: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lang="tr-T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r>
              <a:rPr lang="tr-TR" sz="1200" dirty="0">
                <a:solidFill>
                  <a:prstClr val="black"/>
                </a:solidFill>
                <a:latin typeface="Century Gothic" panose="020B0502020202020204"/>
              </a:rPr>
              <a:t>Muhasebe Sorumlusu</a:t>
            </a:r>
          </a:p>
          <a:p>
            <a:pPr defTabSz="914377">
              <a:lnSpc>
                <a:spcPct val="90000"/>
              </a:lnSpc>
              <a:buClr>
                <a:prstClr val="black"/>
              </a:buClr>
              <a:buSzPts val="1600"/>
              <a:defRPr/>
            </a:pPr>
            <a:endParaRPr sz="1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4" name="Google Shape;260;p39">
            <a:extLst>
              <a:ext uri="{FF2B5EF4-FFF2-40B4-BE49-F238E27FC236}">
                <a16:creationId xmlns:a16="http://schemas.microsoft.com/office/drawing/2014/main" id="{6A196E8A-4820-DB4A-8C29-57BE00A902C0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948742" y="2571883"/>
            <a:ext cx="1652648" cy="189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2;p39">
            <a:extLst>
              <a:ext uri="{FF2B5EF4-FFF2-40B4-BE49-F238E27FC236}">
                <a16:creationId xmlns:a16="http://schemas.microsoft.com/office/drawing/2014/main" id="{AE534AA0-1391-1947-8DA7-0F9CA482AA62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203341" y="2667131"/>
            <a:ext cx="2098672" cy="1702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452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1539201" y="1154333"/>
            <a:ext cx="9433601" cy="2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tr-TR" sz="6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PAZAR ANALİZİ</a:t>
            </a:r>
            <a:endParaRPr lang="en" sz="6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2116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Global Pazar Payı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0126E58-28C6-0543-B542-7DAAB1F7B66D}"/>
              </a:ext>
            </a:extLst>
          </p:cNvPr>
          <p:cNvSpPr/>
          <p:nvPr/>
        </p:nvSpPr>
        <p:spPr>
          <a:xfrm>
            <a:off x="1056000" y="1917000"/>
            <a:ext cx="266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2019 yılında 565 milyar dolarlık bir büyüklüğe ulaşan küresel yazılım sektörünün gelecek beş yılda %5 büyümesi beklenmektedir.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34B017-D0AF-7146-AF74-C04D2CBA2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47" y="1731787"/>
            <a:ext cx="5968571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1539201" y="1154333"/>
            <a:ext cx="9433601" cy="2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tr-TR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YURTDIŞI TANITIM</a:t>
            </a:r>
            <a:endParaRPr lang="en" sz="48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8510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30644" y="2442508"/>
            <a:ext cx="10323842" cy="68056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 algn="just">
              <a:buNone/>
            </a:pPr>
            <a:r>
              <a:rPr lang="tr-TR" sz="2133" b="1" dirty="0">
                <a:latin typeface="+mj-lt"/>
              </a:rPr>
              <a:t>Ş</a:t>
            </a:r>
            <a:r>
              <a:rPr lang="tr-TR" sz="2133" dirty="0">
                <a:latin typeface="+mj-lt"/>
              </a:rPr>
              <a:t>irketimiz </a:t>
            </a:r>
            <a:r>
              <a:rPr lang="tr-TR" sz="2133" b="1" dirty="0">
                <a:latin typeface="+mj-lt"/>
              </a:rPr>
              <a:t>2012</a:t>
            </a:r>
            <a:r>
              <a:rPr lang="tr-TR" sz="2133" dirty="0">
                <a:latin typeface="+mj-lt"/>
              </a:rPr>
              <a:t> yılından bu yana </a:t>
            </a:r>
            <a:r>
              <a:rPr lang="tr-TR" sz="2133" dirty="0"/>
              <a:t>Ar-Ge Projelerini </a:t>
            </a:r>
            <a:r>
              <a:rPr lang="tr-TR" sz="2133" b="1" dirty="0">
                <a:latin typeface="+mj-lt"/>
              </a:rPr>
              <a:t>Mersin Teknoloji Geliştirme Bölgesi’</a:t>
            </a:r>
            <a:r>
              <a:rPr lang="tr-TR" sz="2133" dirty="0">
                <a:latin typeface="+mj-lt"/>
              </a:rPr>
              <a:t>nde geliştirmektedir. 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81603" y="3208513"/>
            <a:ext cx="10436105" cy="29817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58642B-5CF2-45FF-B0F7-04F0A866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 dirty="0">
                <a:solidFill>
                  <a:schemeClr val="bg1"/>
                </a:solidFill>
              </a:rPr>
              <a:t>BARKOSOFT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96F443B2-D109-B04F-8FAA-E00D7E6020DD}"/>
              </a:ext>
            </a:extLst>
          </p:cNvPr>
          <p:cNvSpPr/>
          <p:nvPr/>
        </p:nvSpPr>
        <p:spPr>
          <a:xfrm>
            <a:off x="881603" y="1701000"/>
            <a:ext cx="10422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r-TR" b="1" dirty="0">
                <a:latin typeface="roboto" panose="02000000000000000000" pitchFamily="2" charset="0"/>
              </a:rPr>
              <a:t>Merkez Ofis : </a:t>
            </a:r>
            <a:r>
              <a:rPr lang="tr-TR" i="1" dirty="0"/>
              <a:t>Hürriyet Mah. 1782 Sokak No:2 Kat:1 Daire: 1-2 Yenişehir / MERSİN</a:t>
            </a:r>
            <a:endParaRPr lang="tr-TR" dirty="0">
              <a:effectLst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AFC33AF6-F8DD-1544-B269-947466571451}"/>
              </a:ext>
            </a:extLst>
          </p:cNvPr>
          <p:cNvSpPr/>
          <p:nvPr/>
        </p:nvSpPr>
        <p:spPr>
          <a:xfrm>
            <a:off x="871737" y="2073176"/>
            <a:ext cx="10422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r-TR" b="1" dirty="0" err="1"/>
              <a:t>Arge</a:t>
            </a:r>
            <a:r>
              <a:rPr lang="tr-TR" b="1" dirty="0"/>
              <a:t> Merkezi : </a:t>
            </a:r>
            <a:r>
              <a:rPr lang="tr-TR" i="1" dirty="0"/>
              <a:t>Mersin </a:t>
            </a:r>
            <a:r>
              <a:rPr lang="tr-TR" i="1" dirty="0" err="1"/>
              <a:t>Üni</a:t>
            </a:r>
            <a:r>
              <a:rPr lang="tr-TR" i="1" dirty="0"/>
              <a:t>. Çiftlikköy Kampüsü Teknopark İdari Bina Kat: 4/403 Yenişehir / MERSİN</a:t>
            </a:r>
            <a:endParaRPr lang="tr-T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7660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TAYLAND B2B GÖRÜŞMELERİ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128001" y="1913267"/>
            <a:ext cx="3528000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dirty="0"/>
              <a:t>Aralık 2016-2018</a:t>
            </a:r>
          </a:p>
          <a:p>
            <a:pPr lvl="0">
              <a:buNone/>
            </a:pPr>
            <a:r>
              <a:rPr lang="tr-TR" sz="2133" dirty="0"/>
              <a:t>Tayland OSMEP</a:t>
            </a:r>
          </a:p>
          <a:p>
            <a:pPr lvl="0">
              <a:buNone/>
            </a:pPr>
            <a:r>
              <a:rPr lang="tr-TR" sz="2133" dirty="0"/>
              <a:t>Davetlisi olarak</a:t>
            </a:r>
          </a:p>
          <a:p>
            <a:pPr lvl="0">
              <a:buNone/>
            </a:pPr>
            <a:r>
              <a:rPr lang="tr-TR" sz="2133" dirty="0"/>
              <a:t>B2B görüşmeleri ve  ülkedeki   </a:t>
            </a:r>
          </a:p>
          <a:p>
            <a:pPr lvl="0">
              <a:buNone/>
            </a:pPr>
            <a:r>
              <a:rPr lang="tr-TR" sz="2133" dirty="0"/>
              <a:t>yatırım fırsatları için ziyarette </a:t>
            </a:r>
          </a:p>
          <a:p>
            <a:pPr lvl="0">
              <a:buNone/>
            </a:pPr>
            <a:r>
              <a:rPr lang="tr-TR" sz="2133" dirty="0"/>
              <a:t>bulunuldu.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143E5C-3F01-0249-9DD6-53413A973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00" y="1779921"/>
            <a:ext cx="5920887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46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GITEX TEKNOLOJİ HAFTASI (2016-2017-2018</a:t>
            </a:r>
            <a:r>
              <a:rPr lang="en-GB" b="0" dirty="0"/>
              <a:t>-2019</a:t>
            </a:r>
            <a:r>
              <a:rPr lang="tr-TR" b="0" dirty="0"/>
              <a:t> KATILIM)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51125" y="1913267"/>
            <a:ext cx="3164683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dirty="0"/>
              <a:t>Ekim 2016 – 2017 – 2018</a:t>
            </a:r>
            <a:r>
              <a:rPr lang="en-GB" sz="2133" dirty="0"/>
              <a:t>–</a:t>
            </a:r>
          </a:p>
          <a:p>
            <a:pPr lvl="0">
              <a:buNone/>
            </a:pPr>
            <a:r>
              <a:rPr lang="en-GB" sz="2133" dirty="0"/>
              <a:t>2019</a:t>
            </a:r>
            <a:r>
              <a:rPr lang="tr-TR" sz="2133" dirty="0"/>
              <a:t> 140 ülkeden 144.000</a:t>
            </a:r>
          </a:p>
          <a:p>
            <a:pPr lvl="0">
              <a:buNone/>
            </a:pPr>
            <a:r>
              <a:rPr lang="tr-TR" sz="2133" dirty="0"/>
              <a:t>Katılımcının ziyaret </a:t>
            </a:r>
          </a:p>
          <a:p>
            <a:pPr lvl="0">
              <a:buNone/>
            </a:pPr>
            <a:r>
              <a:rPr lang="tr-TR" sz="2133" dirty="0"/>
              <a:t>ettiği GITEX 2016, 2017</a:t>
            </a:r>
            <a:r>
              <a:rPr lang="en-GB" sz="2133" dirty="0"/>
              <a:t>,</a:t>
            </a:r>
            <a:r>
              <a:rPr lang="tr-TR" sz="2133" dirty="0"/>
              <a:t> </a:t>
            </a:r>
          </a:p>
          <a:p>
            <a:pPr lvl="0">
              <a:buNone/>
            </a:pPr>
            <a:r>
              <a:rPr lang="tr-TR" sz="2133" dirty="0"/>
              <a:t>2018</a:t>
            </a:r>
            <a:r>
              <a:rPr lang="en-GB" sz="2133" dirty="0"/>
              <a:t> </a:t>
            </a:r>
            <a:r>
              <a:rPr lang="en-GB" sz="2133" dirty="0" err="1"/>
              <a:t>ve</a:t>
            </a:r>
            <a:r>
              <a:rPr lang="en-GB" sz="2133" dirty="0"/>
              <a:t> 2019</a:t>
            </a:r>
            <a:r>
              <a:rPr lang="tr-TR" sz="2133" dirty="0"/>
              <a:t> Teknoloji </a:t>
            </a:r>
          </a:p>
          <a:p>
            <a:pPr lvl="0">
              <a:buNone/>
            </a:pPr>
            <a:r>
              <a:rPr lang="tr-TR" sz="2133" dirty="0"/>
              <a:t>Haftasına katılım </a:t>
            </a:r>
          </a:p>
          <a:p>
            <a:pPr lvl="0">
              <a:buNone/>
            </a:pPr>
            <a:r>
              <a:rPr lang="tr-TR" sz="2133" dirty="0"/>
              <a:t>sağlandı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AF6E561-362B-C442-B36C-818411781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00" y="4158605"/>
            <a:ext cx="2438912" cy="186239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14F5E7A-E863-D147-A1EE-A63649401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36" y="1759091"/>
            <a:ext cx="1798364" cy="2397818"/>
          </a:xfrm>
          <a:prstGeom prst="rect">
            <a:avLst/>
          </a:prstGeom>
        </p:spPr>
      </p:pic>
      <p:pic>
        <p:nvPicPr>
          <p:cNvPr id="12" name="Resim 11" descr="kişi, iç mekan, adam, yer içeren bir resim&#10;&#10;Çok yüksek güvenilirlikle oluşturulmuş açıklama">
            <a:extLst>
              <a:ext uri="{FF2B5EF4-FFF2-40B4-BE49-F238E27FC236}">
                <a16:creationId xmlns:a16="http://schemas.microsoft.com/office/drawing/2014/main" id="{DBFFDCA7-22D5-9B48-AE56-27B9A12888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/>
          <a:stretch/>
        </p:blipFill>
        <p:spPr>
          <a:xfrm>
            <a:off x="893327" y="4118424"/>
            <a:ext cx="3020035" cy="187460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D9411EE-057C-5546-BF6B-D2F045712B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40507"/>
          <a:stretch/>
        </p:blipFill>
        <p:spPr>
          <a:xfrm rot="5400000">
            <a:off x="6710329" y="1523329"/>
            <a:ext cx="2385057" cy="28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1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2017 DUBAI GÖRÜŞMELERİ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4" y="1913267"/>
            <a:ext cx="3885066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b="1" dirty="0"/>
              <a:t>2017 GITEX TEKNOLOJİ HAFTASINDA </a:t>
            </a:r>
          </a:p>
          <a:p>
            <a:pPr lvl="0">
              <a:buNone/>
            </a:pPr>
            <a:endParaRPr lang="tr-TR" sz="2133" b="1" dirty="0"/>
          </a:p>
          <a:p>
            <a:pPr lvl="0">
              <a:buNone/>
            </a:pPr>
            <a:r>
              <a:rPr lang="tr-TR" sz="2400" dirty="0"/>
              <a:t>Sudi Arabistan Krallığının en büyük fonlarından biri olan </a:t>
            </a:r>
            <a:r>
              <a:rPr lang="tr-TR" sz="2400" b="1" dirty="0" err="1"/>
              <a:t>Riyadh</a:t>
            </a:r>
            <a:r>
              <a:rPr lang="tr-TR" sz="2400" b="1" dirty="0"/>
              <a:t> </a:t>
            </a:r>
            <a:r>
              <a:rPr lang="tr-TR" sz="2400" b="1" dirty="0" err="1"/>
              <a:t>Valley</a:t>
            </a:r>
            <a:r>
              <a:rPr lang="tr-TR" sz="2400" b="1" dirty="0"/>
              <a:t> </a:t>
            </a:r>
            <a:r>
              <a:rPr lang="tr-TR" sz="2400" b="1" dirty="0" err="1"/>
              <a:t>Co</a:t>
            </a:r>
            <a:r>
              <a:rPr lang="tr-TR" sz="2400" b="1" dirty="0"/>
              <a:t> </a:t>
            </a:r>
            <a:r>
              <a:rPr lang="tr-TR" sz="2400" dirty="0"/>
              <a:t>ile yatırım görüşmesi gerçekleştirildi.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196F08B-371B-7746-8DAA-DA51F9A8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00" y="2027646"/>
            <a:ext cx="5256000" cy="35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KIBRIS B2B GÖRÜŞMELERİ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6" y="1913267"/>
            <a:ext cx="4308041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1867" dirty="0"/>
              <a:t>NİSAN 2017</a:t>
            </a:r>
          </a:p>
          <a:p>
            <a:pPr lvl="0">
              <a:buNone/>
            </a:pPr>
            <a:r>
              <a:rPr lang="tr-TR" sz="1867" dirty="0"/>
              <a:t>K.K.T.C. Kamu Kurum ve özel sektör </a:t>
            </a:r>
          </a:p>
          <a:p>
            <a:pPr lvl="0">
              <a:buNone/>
            </a:pPr>
            <a:r>
              <a:rPr lang="tr-TR" sz="1867" dirty="0"/>
              <a:t>temsilcilerine  ülkedeki yatırım fırsatları </a:t>
            </a:r>
          </a:p>
          <a:p>
            <a:pPr lvl="0">
              <a:buNone/>
            </a:pPr>
            <a:r>
              <a:rPr lang="tr-TR" sz="1867" dirty="0"/>
              <a:t>hakkında bilgi verildi. Ürünlerimizin ülke </a:t>
            </a:r>
          </a:p>
          <a:p>
            <a:pPr lvl="0">
              <a:buNone/>
            </a:pPr>
            <a:r>
              <a:rPr lang="tr-TR" sz="1867" dirty="0"/>
              <a:t>çapında kullanılması için görüşmeler </a:t>
            </a:r>
          </a:p>
          <a:p>
            <a:pPr lvl="0">
              <a:buNone/>
            </a:pPr>
            <a:r>
              <a:rPr lang="tr-TR" sz="1867" dirty="0"/>
              <a:t>gerçekleştirildi.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92" y="3933890"/>
            <a:ext cx="2529267" cy="168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873" y="3933892"/>
            <a:ext cx="2529267" cy="168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3AED419-F9DD-BE46-ABB4-A38930FC6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75" y="1887699"/>
            <a:ext cx="2723626" cy="180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5DAC91-10B3-B449-9357-E2C6B0BC1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61" y="1913267"/>
            <a:ext cx="2639732" cy="174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191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TEKNOLOJİ GELİŞTİRME BÖLGERİ ZİRVESİ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78085" y="1845000"/>
            <a:ext cx="3461916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400" dirty="0"/>
              <a:t>2.3.4. ve 5. </a:t>
            </a:r>
          </a:p>
          <a:p>
            <a:pPr lvl="0">
              <a:buNone/>
            </a:pPr>
            <a:r>
              <a:rPr lang="tr-TR" sz="2400" dirty="0"/>
              <a:t>TEKNOLOJİ GELİŞTİRME </a:t>
            </a:r>
          </a:p>
          <a:p>
            <a:pPr lvl="0">
              <a:buNone/>
            </a:pPr>
            <a:r>
              <a:rPr lang="tr-TR" sz="2400" dirty="0"/>
              <a:t>BÖLGELERİ ZİRVESİNE </a:t>
            </a:r>
          </a:p>
          <a:p>
            <a:pPr lvl="0">
              <a:buNone/>
            </a:pPr>
            <a:r>
              <a:rPr lang="tr-TR" sz="2400" dirty="0"/>
              <a:t>KATILIM SAĞLANDI </a:t>
            </a:r>
          </a:p>
          <a:p>
            <a:pPr lvl="0">
              <a:buNone/>
            </a:pPr>
            <a:r>
              <a:rPr lang="tr-TR" sz="2400" dirty="0"/>
              <a:t>BİLİM,SANAYİ VE </a:t>
            </a:r>
          </a:p>
          <a:p>
            <a:pPr lvl="0">
              <a:buNone/>
            </a:pPr>
            <a:r>
              <a:rPr lang="tr-TR" sz="2400" dirty="0"/>
              <a:t>TEKNOLOJİ BAKANIMIZA </a:t>
            </a:r>
          </a:p>
          <a:p>
            <a:pPr lvl="0">
              <a:buNone/>
            </a:pPr>
            <a:r>
              <a:rPr lang="tr-TR" sz="2400" dirty="0"/>
              <a:t>PROJE ARZ EDİLDİ.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81" y="2061000"/>
            <a:ext cx="3212835" cy="215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2000" y="2058502"/>
            <a:ext cx="2950681" cy="2192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0458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G. KORE ZİYARETİ</a:t>
            </a: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D765E-C1B9-47B7-B07D-F739BDE92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712" y="2090475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719C4E-DE79-5044-B8CC-A3D749CD9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03" y="4365000"/>
            <a:ext cx="2778499" cy="151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77745" y="1812675"/>
            <a:ext cx="6020148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400" dirty="0"/>
              <a:t>G. Kore ziyareti kapsamında B2B ve yatırımcı </a:t>
            </a:r>
          </a:p>
          <a:p>
            <a:pPr lvl="0">
              <a:buNone/>
            </a:pPr>
            <a:r>
              <a:rPr lang="tr-TR" sz="2400" dirty="0"/>
              <a:t>görüşmeleri gerçekleştirip, </a:t>
            </a:r>
          </a:p>
          <a:p>
            <a:pPr lvl="0">
              <a:buNone/>
            </a:pPr>
            <a:r>
              <a:rPr lang="tr-TR" sz="2400" dirty="0" err="1"/>
              <a:t>Innopolis</a:t>
            </a:r>
            <a:r>
              <a:rPr lang="tr-TR" sz="2400" dirty="0"/>
              <a:t>  </a:t>
            </a:r>
            <a:r>
              <a:rPr lang="tr-TR" sz="2400" dirty="0" err="1"/>
              <a:t>Vakfı,KAIST,ETRI</a:t>
            </a:r>
            <a:r>
              <a:rPr lang="tr-TR" sz="2400" dirty="0"/>
              <a:t> Teknoloji </a:t>
            </a:r>
          </a:p>
          <a:p>
            <a:pPr lvl="0">
              <a:buNone/>
            </a:pPr>
            <a:r>
              <a:rPr lang="tr-TR" sz="2400" dirty="0"/>
              <a:t>Ticarileştirme Merkezi ve ETRI Elektronik ve </a:t>
            </a:r>
          </a:p>
          <a:p>
            <a:pPr lvl="0">
              <a:buNone/>
            </a:pPr>
            <a:r>
              <a:rPr lang="tr-TR" sz="2400" dirty="0"/>
              <a:t>Telekomünikasyon  Araştırma Enstitüsü ziyaret </a:t>
            </a:r>
          </a:p>
          <a:p>
            <a:pPr lvl="0">
              <a:buNone/>
            </a:pPr>
            <a:r>
              <a:rPr lang="tr-TR" sz="2400" dirty="0"/>
              <a:t>ettik. Seul kentinde ise Dünyanın en büyük veri </a:t>
            </a:r>
          </a:p>
          <a:p>
            <a:pPr lvl="0">
              <a:buNone/>
            </a:pPr>
            <a:r>
              <a:rPr lang="tr-TR" sz="2400" dirty="0"/>
              <a:t>merkezlerinden olan LG CNS ziyaret ettik.</a:t>
            </a:r>
          </a:p>
        </p:txBody>
      </p:sp>
    </p:spTree>
    <p:extLst>
      <p:ext uri="{BB962C8B-B14F-4D97-AF65-F5344CB8AC3E}">
        <p14:creationId xmlns:p14="http://schemas.microsoft.com/office/powerpoint/2010/main" val="241525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GB" b="0" dirty="0"/>
              <a:t>JAPAN IT WEEK 2018 KATILIM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5" y="1913267"/>
            <a:ext cx="4514309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en-GB" sz="2400" dirty="0" err="1"/>
              <a:t>Japonya</a:t>
            </a:r>
            <a:r>
              <a:rPr lang="en-GB" sz="2400" dirty="0"/>
              <a:t> Ticaret </a:t>
            </a:r>
            <a:r>
              <a:rPr lang="en-GB" sz="2400" dirty="0" err="1"/>
              <a:t>Heyeti</a:t>
            </a:r>
            <a:r>
              <a:rPr lang="en-GB" sz="2400" dirty="0"/>
              <a:t> </a:t>
            </a:r>
            <a:r>
              <a:rPr lang="en-GB" sz="2400" dirty="0" err="1"/>
              <a:t>Programı</a:t>
            </a:r>
            <a:r>
              <a:rPr lang="en-GB" sz="2400" dirty="0"/>
              <a:t> </a:t>
            </a:r>
            <a:r>
              <a:rPr lang="en-GB" sz="2400" dirty="0" err="1"/>
              <a:t>kapsamında</a:t>
            </a:r>
            <a:r>
              <a:rPr lang="en-GB" sz="2400" dirty="0"/>
              <a:t>, </a:t>
            </a:r>
            <a:r>
              <a:rPr lang="en-GB" sz="2400" dirty="0" err="1"/>
              <a:t>Japonya</a:t>
            </a:r>
            <a:r>
              <a:rPr lang="en-GB" sz="2400" dirty="0"/>
              <a:t> IT Week </a:t>
            </a:r>
            <a:r>
              <a:rPr lang="en-GB" sz="2400" dirty="0" err="1"/>
              <a:t>fuarına</a:t>
            </a:r>
            <a:r>
              <a:rPr lang="en-GB" sz="2400" dirty="0"/>
              <a:t> </a:t>
            </a:r>
            <a:r>
              <a:rPr lang="en-GB" sz="2400" dirty="0" err="1"/>
              <a:t>ziyaret</a:t>
            </a:r>
            <a:r>
              <a:rPr lang="en-GB" sz="2400" dirty="0"/>
              <a:t> </a:t>
            </a:r>
            <a:r>
              <a:rPr lang="en-GB" sz="2400" dirty="0" err="1"/>
              <a:t>gerçekleştirildi</a:t>
            </a:r>
            <a:r>
              <a:rPr lang="en-GB" sz="2400" dirty="0"/>
              <a:t>. Kanagawa Science Park </a:t>
            </a:r>
            <a:r>
              <a:rPr lang="en-GB" sz="2400" dirty="0" err="1"/>
              <a:t>ve</a:t>
            </a:r>
            <a:r>
              <a:rPr lang="en-GB" sz="2400" dirty="0"/>
              <a:t> Yokosuka Science </a:t>
            </a:r>
            <a:r>
              <a:rPr lang="en-GB" sz="2400" dirty="0" err="1"/>
              <a:t>Park'a</a:t>
            </a:r>
            <a:r>
              <a:rPr lang="en-GB" sz="2400" dirty="0"/>
              <a:t> </a:t>
            </a:r>
            <a:r>
              <a:rPr lang="en-GB" sz="2400" dirty="0" err="1"/>
              <a:t>ziyaretler</a:t>
            </a:r>
            <a:r>
              <a:rPr lang="en-GB" sz="2400" dirty="0"/>
              <a:t> </a:t>
            </a:r>
            <a:r>
              <a:rPr lang="en-GB" sz="2400" dirty="0" err="1"/>
              <a:t>gerçekleştirdi</a:t>
            </a:r>
            <a:r>
              <a:rPr lang="en-GB" sz="2400" dirty="0"/>
              <a:t>. Yokosuka Science Park </a:t>
            </a:r>
            <a:r>
              <a:rPr lang="en-GB" sz="2400" dirty="0" err="1"/>
              <a:t>ziyareti</a:t>
            </a:r>
            <a:r>
              <a:rPr lang="en-GB" sz="2400" dirty="0"/>
              <a:t> </a:t>
            </a:r>
            <a:r>
              <a:rPr lang="en-GB" sz="2400" dirty="0" err="1"/>
              <a:t>esnasında</a:t>
            </a:r>
            <a:r>
              <a:rPr lang="en-GB" sz="2400" dirty="0"/>
              <a:t> Docomo R&amp;D </a:t>
            </a:r>
            <a:r>
              <a:rPr lang="en-GB" sz="2400" dirty="0" err="1"/>
              <a:t>Center</a:t>
            </a:r>
            <a:r>
              <a:rPr lang="en-GB" sz="2400" dirty="0"/>
              <a:t> </a:t>
            </a:r>
            <a:r>
              <a:rPr lang="en-GB" sz="2400" dirty="0" err="1"/>
              <a:t>ziyareti</a:t>
            </a:r>
            <a:r>
              <a:rPr lang="en-GB" sz="2400" dirty="0"/>
              <a:t> </a:t>
            </a:r>
            <a:r>
              <a:rPr lang="en-GB" sz="2400" dirty="0" err="1"/>
              <a:t>gerçekleştirildi</a:t>
            </a:r>
            <a:r>
              <a:rPr lang="en-GB" sz="2400" dirty="0"/>
              <a:t>.</a:t>
            </a:r>
            <a:endParaRPr lang="tr-TR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5944E3-C139-4C96-ABCB-EBB0FB26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72" y="2046504"/>
            <a:ext cx="2654957" cy="19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B8A346E-2A87-4B87-8128-92658024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82" y="3365551"/>
            <a:ext cx="3006023" cy="22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5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056000" y="864967"/>
            <a:ext cx="9799333" cy="8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2018 - 2019 EXPO TURKEY BY QATAR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089244" y="1912223"/>
            <a:ext cx="2301067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667" b="1" dirty="0"/>
              <a:t>KATAR Fuarı</a:t>
            </a:r>
          </a:p>
          <a:p>
            <a:pPr lvl="0">
              <a:buNone/>
            </a:pPr>
            <a:endParaRPr lang="tr-TR" dirty="0"/>
          </a:p>
          <a:p>
            <a:pPr lvl="0">
              <a:buNone/>
            </a:pPr>
            <a:r>
              <a:rPr lang="tr-TR" sz="2400" dirty="0"/>
              <a:t>Expo </a:t>
            </a:r>
            <a:r>
              <a:rPr lang="tr-TR" sz="2400" dirty="0" err="1"/>
              <a:t>Turkey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</a:p>
          <a:p>
            <a:pPr lvl="0">
              <a:buNone/>
            </a:pPr>
            <a:r>
              <a:rPr lang="tr-TR" sz="2400" dirty="0" err="1"/>
              <a:t>Qatar</a:t>
            </a:r>
            <a:r>
              <a:rPr lang="tr-TR" sz="2400" dirty="0"/>
              <a:t> 2018 –</a:t>
            </a:r>
          </a:p>
          <a:p>
            <a:pPr lvl="0">
              <a:buNone/>
            </a:pPr>
            <a:r>
              <a:rPr lang="tr-TR" sz="2400" dirty="0"/>
              <a:t>2019 </a:t>
            </a:r>
          </a:p>
          <a:p>
            <a:pPr lvl="0">
              <a:buNone/>
            </a:pPr>
            <a:r>
              <a:rPr lang="tr-TR" sz="2400" dirty="0"/>
              <a:t>fuarına </a:t>
            </a:r>
            <a:r>
              <a:rPr lang="tr-TR" sz="2400" dirty="0" err="1"/>
              <a:t>stantlı</a:t>
            </a:r>
            <a:r>
              <a:rPr lang="tr-TR" sz="2400" dirty="0"/>
              <a:t> </a:t>
            </a:r>
          </a:p>
          <a:p>
            <a:pPr lvl="0">
              <a:buNone/>
            </a:pPr>
            <a:r>
              <a:rPr lang="tr-TR" sz="2400" dirty="0"/>
              <a:t>katılım</a:t>
            </a:r>
          </a:p>
          <a:p>
            <a:pPr lvl="0">
              <a:buNone/>
            </a:pPr>
            <a:r>
              <a:rPr lang="tr-TR" sz="2400" dirty="0"/>
              <a:t>sağlandı.</a:t>
            </a:r>
          </a:p>
          <a:p>
            <a:pPr lvl="0">
              <a:buNone/>
            </a:pPr>
            <a:endParaRPr lang="tr-TR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358D7A6-5E4C-2447-85F8-8BBE0EEB5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00" y="3583294"/>
            <a:ext cx="4119718" cy="231734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D12523C-453A-674B-8C3E-4BFE87893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485" y="1825078"/>
            <a:ext cx="3570248" cy="26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1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2018 EXPO TURKEY BY QATAR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3741067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667" b="1" dirty="0"/>
              <a:t>KATAR B2B Görüşmeleri</a:t>
            </a:r>
          </a:p>
          <a:p>
            <a:pPr lvl="0">
              <a:buNone/>
            </a:pPr>
            <a:endParaRPr lang="tr-TR" dirty="0"/>
          </a:p>
          <a:p>
            <a:pPr lvl="0">
              <a:buNone/>
            </a:pPr>
            <a:r>
              <a:rPr lang="tr-TR" sz="2400" dirty="0"/>
              <a:t>TOOB Başkanı Sayın Rıfat </a:t>
            </a:r>
          </a:p>
          <a:p>
            <a:pPr lvl="0">
              <a:buNone/>
            </a:pPr>
            <a:r>
              <a:rPr lang="tr-TR" sz="2400" dirty="0" err="1"/>
              <a:t>HİSARCIKLIOĞLU’na</a:t>
            </a:r>
            <a:r>
              <a:rPr lang="tr-TR" sz="2400" dirty="0"/>
              <a:t> ürünlerimiz </a:t>
            </a:r>
          </a:p>
          <a:p>
            <a:pPr lvl="0">
              <a:buNone/>
            </a:pPr>
            <a:r>
              <a:rPr lang="tr-TR" sz="2400" dirty="0" err="1"/>
              <a:t>hakında</a:t>
            </a:r>
            <a:r>
              <a:rPr lang="tr-TR" sz="2400" dirty="0"/>
              <a:t> bilgi verildi.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728492A-454C-E044-BCC5-D1B856361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00" y="1928756"/>
            <a:ext cx="6024000" cy="33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50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2018 EXPO TURKEY BY QATAR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4" y="1913267"/>
            <a:ext cx="6030524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667" b="1" dirty="0"/>
              <a:t>KATAR Yatırımcı Görüşmeleri</a:t>
            </a:r>
          </a:p>
          <a:p>
            <a:pPr lvl="0">
              <a:buNone/>
            </a:pPr>
            <a:endParaRPr lang="tr-TR" dirty="0"/>
          </a:p>
          <a:p>
            <a:pPr lvl="0">
              <a:buNone/>
            </a:pPr>
            <a:r>
              <a:rPr lang="tr-TR" sz="2400" dirty="0"/>
              <a:t>Al Faisal Holding Yönetim Kurulu Üyesi ve </a:t>
            </a:r>
            <a:br>
              <a:rPr lang="tr-TR" sz="2400" dirty="0"/>
            </a:br>
            <a:r>
              <a:rPr lang="tr-TR" sz="2400" dirty="0"/>
              <a:t>Al </a:t>
            </a:r>
            <a:r>
              <a:rPr lang="tr-TR" sz="2400" dirty="0" err="1"/>
              <a:t>Sawari</a:t>
            </a:r>
            <a:r>
              <a:rPr lang="tr-TR" sz="2400" dirty="0"/>
              <a:t> Holding Başkanı </a:t>
            </a:r>
            <a:br>
              <a:rPr lang="tr-TR" sz="2400" dirty="0"/>
            </a:br>
            <a:r>
              <a:rPr lang="en-US" sz="2400" b="1" dirty="0"/>
              <a:t>Sheikh </a:t>
            </a:r>
            <a:r>
              <a:rPr lang="en-US" sz="2400" b="1" dirty="0" err="1"/>
              <a:t>Turki</a:t>
            </a:r>
            <a:r>
              <a:rPr lang="en-US" sz="2400" b="1" dirty="0"/>
              <a:t> Bin Faisal Al Thani</a:t>
            </a:r>
            <a:r>
              <a:rPr lang="tr-TR" sz="2400" b="1" dirty="0"/>
              <a:t> </a:t>
            </a:r>
            <a:r>
              <a:rPr lang="tr-TR" sz="2400" dirty="0"/>
              <a:t>ile potansiyel iş birlikleri noktasında görüşme sağlandı.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3AFE9-2A5F-4645-A5E6-08B3A9EE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1" t="15362"/>
          <a:stretch/>
        </p:blipFill>
        <p:spPr>
          <a:xfrm rot="5400000">
            <a:off x="7463575" y="2548296"/>
            <a:ext cx="3905600" cy="2635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18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9">
            <a:extLst>
              <a:ext uri="{FF2B5EF4-FFF2-40B4-BE49-F238E27FC236}">
                <a16:creationId xmlns:a16="http://schemas.microsoft.com/office/drawing/2014/main" id="{70FCF643-3ECA-4BFB-A26B-B3E69323A589}"/>
              </a:ext>
            </a:extLst>
          </p:cNvPr>
          <p:cNvSpPr txBox="1">
            <a:spLocks/>
          </p:cNvSpPr>
          <p:nvPr/>
        </p:nvSpPr>
        <p:spPr>
          <a:xfrm>
            <a:off x="912000" y="840199"/>
            <a:ext cx="10368000" cy="895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BARKOSOFT HAKKINDA</a:t>
            </a:r>
            <a:endParaRPr lang="e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21976-30AD-4E4E-ABCD-D6EBD423E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000" y="2803394"/>
            <a:ext cx="3501883" cy="1372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9FBDC-98B4-4999-9192-E8ACD30BB6EC}"/>
              </a:ext>
            </a:extLst>
          </p:cNvPr>
          <p:cNvSpPr txBox="1"/>
          <p:nvPr/>
        </p:nvSpPr>
        <p:spPr>
          <a:xfrm>
            <a:off x="5592001" y="1920226"/>
            <a:ext cx="568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BARKOSOFT Software Solutions, 1996 yılında yazılım teknolojilerini kullanarak iş yönetim sistemleri ve mobil çözümler üretmek amacı ile Mersin'de kurulmuştur. </a:t>
            </a:r>
            <a:br>
              <a:rPr lang="tr-TR" dirty="0"/>
            </a:br>
            <a:r>
              <a:rPr lang="tr-TR" dirty="0"/>
              <a:t>Geçen yıllarla beraber, öncelikle kendi bölgesinde lider konuma gelerek, ardından da uluslararası pazarda faaliyet göstermeye başlamıştır.</a:t>
            </a:r>
            <a:br>
              <a:rPr lang="tr-TR" dirty="0"/>
            </a:br>
            <a:br>
              <a:rPr lang="tr-TR" dirty="0"/>
            </a:br>
            <a:r>
              <a:rPr lang="tr-TR" dirty="0"/>
              <a:t>BARKOSOFT, Özellikle "ERP Çözümleri, Mobil Saha Satış Sistemleri, Ambar-Depo Yönetim Sistemleri, Üretim Takip Sistemleri ve Ön Muhasebe" uygulamalarında büyük projelere imza atmıştır.</a:t>
            </a:r>
          </a:p>
        </p:txBody>
      </p:sp>
    </p:spTree>
    <p:extLst>
      <p:ext uri="{BB962C8B-B14F-4D97-AF65-F5344CB8AC3E}">
        <p14:creationId xmlns:p14="http://schemas.microsoft.com/office/powerpoint/2010/main" val="1832226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b="0" dirty="0"/>
              <a:t>CNN TÜRK ANAHABER</a:t>
            </a:r>
            <a:endParaRPr lang="en-US" b="0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3669067" cy="370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400" dirty="0"/>
              <a:t>CNN Türk ana </a:t>
            </a:r>
          </a:p>
          <a:p>
            <a:pPr lvl="0">
              <a:buNone/>
            </a:pPr>
            <a:r>
              <a:rPr lang="tr-TR" sz="2400" dirty="0"/>
              <a:t>haber bültenine </a:t>
            </a:r>
          </a:p>
          <a:p>
            <a:pPr lvl="0">
              <a:buNone/>
            </a:pPr>
            <a:r>
              <a:rPr lang="tr-TR" sz="2400" dirty="0"/>
              <a:t>konuk olunarak </a:t>
            </a:r>
          </a:p>
          <a:p>
            <a:pPr lvl="0">
              <a:buNone/>
            </a:pPr>
            <a:r>
              <a:rPr lang="tr-TR" sz="2400" dirty="0"/>
              <a:t>ürünlerimiz </a:t>
            </a:r>
          </a:p>
          <a:p>
            <a:pPr lvl="0">
              <a:buNone/>
            </a:pPr>
            <a:r>
              <a:rPr lang="tr-TR" sz="2400" dirty="0"/>
              <a:t>hakkında bilgi </a:t>
            </a:r>
          </a:p>
          <a:p>
            <a:pPr lvl="0">
              <a:buNone/>
            </a:pPr>
            <a:r>
              <a:rPr lang="tr-TR" sz="2400" dirty="0"/>
              <a:t>verildi.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1040" y="1773000"/>
            <a:ext cx="5610960" cy="42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2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DB0099-16BB-43B9-B820-DDE60A49B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935" y="860733"/>
            <a:ext cx="9386133" cy="2568400"/>
          </a:xfrm>
        </p:spPr>
        <p:txBody>
          <a:bodyPr/>
          <a:lstStyle/>
          <a:p>
            <a:r>
              <a:rPr lang="tr-TR" sz="4000" b="1" dirty="0"/>
              <a:t>ARGE KAMPÜS PROJESİ</a:t>
            </a:r>
          </a:p>
        </p:txBody>
      </p:sp>
    </p:spTree>
    <p:extLst>
      <p:ext uri="{BB962C8B-B14F-4D97-AF65-F5344CB8AC3E}">
        <p14:creationId xmlns:p14="http://schemas.microsoft.com/office/powerpoint/2010/main" val="3004386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dirty="0"/>
              <a:t>TESİS </a:t>
            </a:r>
            <a:r>
              <a:rPr lang="tr-TR" sz="2400" b="1" dirty="0"/>
              <a:t>ÖZELLİKLERİ</a:t>
            </a:r>
            <a:endParaRPr lang="e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3984D-CB2D-4A8F-844B-363DEBA8A905}"/>
              </a:ext>
            </a:extLst>
          </p:cNvPr>
          <p:cNvSpPr txBox="1"/>
          <p:nvPr/>
        </p:nvSpPr>
        <p:spPr>
          <a:xfrm>
            <a:off x="984000" y="1789167"/>
            <a:ext cx="1036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Yapılacak bu yatırım ile, bugünün ve geleceğin teknolojisi olan bulut bilişim alanında katma değeri yüksek yazılım çözümleri geliştirilecektir.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Bu çözümleri kullanacak işletmelerin, iş yapış şekli değişecek dijital dönüşümlerine büyük katkı sağlanacaktır.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150’yi aşkın istihdam kapasitesi sayesinde bilişim personeli yetiştirilmesi açısından önem taşıyacaktır.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Mersin Üniversitesi ve bölgedeki yüksek öğrenim kurumları mezunları için cazip iş fırsatları oluşturulacaktır.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Ar-Ge, Tasarım, Teknik, Destek, Satış, Pazarlama, Muhasebe birimleri ve sosyal alanları ile modern teknolojiler kullanılarak inşa edilecektir.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000" dirty="0"/>
              <a:t>Yaklaşık 5,700 m2</a:t>
            </a:r>
          </a:p>
          <a:p>
            <a:pPr>
              <a:defRPr/>
            </a:pPr>
            <a:endParaRPr lang="tr-TR" sz="20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tr-TR" sz="20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tr-TR" sz="20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21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0600"/>
            <a:ext cx="12071350" cy="56388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00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31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80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16"/>
            <a:ext cx="12072000" cy="56387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16"/>
            <a:ext cx="12072000" cy="56387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" y="0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34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16"/>
            <a:ext cx="12072000" cy="56387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0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13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16"/>
            <a:ext cx="12072000" cy="5638784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tr-TR" sz="36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89381B-6C7F-4301-B74C-0DB43ECE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5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264768" y="2008735"/>
            <a:ext cx="7739061" cy="3686719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8" name="Shape 188"/>
          <p:cNvSpPr txBox="1">
            <a:spLocks noGrp="1"/>
          </p:cNvSpPr>
          <p:nvPr>
            <p:ph type="title" idx="4294967295"/>
          </p:nvPr>
        </p:nvSpPr>
        <p:spPr>
          <a:xfrm>
            <a:off x="1043530" y="773473"/>
            <a:ext cx="9742487" cy="89535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tr-TR" sz="2400" b="1" dirty="0">
                <a:solidFill>
                  <a:srgbClr val="0070C0"/>
                </a:solidFill>
              </a:rPr>
              <a:t>BARKOSOFT ÇÖZÜMLERİNİ KULLANAN ÜLKELER.</a:t>
            </a:r>
            <a:endParaRPr lang="en" sz="2400" b="1" dirty="0">
              <a:solidFill>
                <a:srgbClr val="0070C0"/>
              </a:solidFill>
            </a:endParaRPr>
          </a:p>
        </p:txBody>
      </p:sp>
      <p:cxnSp>
        <p:nvCxnSpPr>
          <p:cNvPr id="191" name="Shape 191"/>
          <p:cNvCxnSpPr/>
          <p:nvPr/>
        </p:nvCxnSpPr>
        <p:spPr>
          <a:xfrm rot="10800000">
            <a:off x="5301701" y="2349000"/>
            <a:ext cx="766800" cy="0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94" name="Shape 194"/>
          <p:cNvCxnSpPr>
            <a:cxnSpLocks/>
            <a:endCxn id="11" idx="0"/>
          </p:cNvCxnSpPr>
          <p:nvPr/>
        </p:nvCxnSpPr>
        <p:spPr>
          <a:xfrm flipH="1">
            <a:off x="5932389" y="3213936"/>
            <a:ext cx="330032" cy="649472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" name="Shape 189"/>
          <p:cNvSpPr/>
          <p:nvPr/>
        </p:nvSpPr>
        <p:spPr>
          <a:xfrm>
            <a:off x="5543389" y="3863408"/>
            <a:ext cx="778000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KKTC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1" name="Shape 196"/>
          <p:cNvCxnSpPr>
            <a:cxnSpLocks/>
          </p:cNvCxnSpPr>
          <p:nvPr/>
        </p:nvCxnSpPr>
        <p:spPr>
          <a:xfrm>
            <a:off x="6946447" y="2949261"/>
            <a:ext cx="823648" cy="0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Shape 189"/>
          <p:cNvSpPr/>
          <p:nvPr/>
        </p:nvSpPr>
        <p:spPr>
          <a:xfrm>
            <a:off x="7577799" y="2637490"/>
            <a:ext cx="1005270" cy="245455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Azerbaycan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3" name="Shape 194"/>
          <p:cNvCxnSpPr>
            <a:cxnSpLocks/>
          </p:cNvCxnSpPr>
          <p:nvPr/>
        </p:nvCxnSpPr>
        <p:spPr>
          <a:xfrm flipH="1">
            <a:off x="4887941" y="2854330"/>
            <a:ext cx="900344" cy="403076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0" name="Shape 189"/>
          <p:cNvSpPr/>
          <p:nvPr/>
        </p:nvSpPr>
        <p:spPr>
          <a:xfrm>
            <a:off x="4523271" y="2949261"/>
            <a:ext cx="707468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Almanya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9" name="Shape 195"/>
          <p:cNvCxnSpPr>
            <a:cxnSpLocks/>
          </p:cNvCxnSpPr>
          <p:nvPr/>
        </p:nvCxnSpPr>
        <p:spPr>
          <a:xfrm>
            <a:off x="6835452" y="3490295"/>
            <a:ext cx="251889" cy="396612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0" name="Shape 189"/>
          <p:cNvSpPr/>
          <p:nvPr/>
        </p:nvSpPr>
        <p:spPr>
          <a:xfrm>
            <a:off x="6825287" y="3964169"/>
            <a:ext cx="752512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Katar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8" name="Shape 194"/>
          <p:cNvCxnSpPr>
            <a:cxnSpLocks/>
          </p:cNvCxnSpPr>
          <p:nvPr/>
        </p:nvCxnSpPr>
        <p:spPr>
          <a:xfrm flipV="1">
            <a:off x="6984387" y="2100123"/>
            <a:ext cx="0" cy="594940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9" name="Shape 189"/>
          <p:cNvSpPr/>
          <p:nvPr/>
        </p:nvSpPr>
        <p:spPr>
          <a:xfrm>
            <a:off x="6948420" y="1768048"/>
            <a:ext cx="1005267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Kazakistan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Shape 189"/>
          <p:cNvSpPr/>
          <p:nvPr/>
        </p:nvSpPr>
        <p:spPr>
          <a:xfrm>
            <a:off x="4991124" y="1965123"/>
            <a:ext cx="693977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Belçika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7" name="Shape 195"/>
          <p:cNvCxnSpPr>
            <a:cxnSpLocks/>
          </p:cNvCxnSpPr>
          <p:nvPr/>
        </p:nvCxnSpPr>
        <p:spPr>
          <a:xfrm>
            <a:off x="6946447" y="3379817"/>
            <a:ext cx="614957" cy="11151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9" name="Shape 189"/>
          <p:cNvSpPr/>
          <p:nvPr/>
        </p:nvSpPr>
        <p:spPr>
          <a:xfrm>
            <a:off x="7285169" y="3438826"/>
            <a:ext cx="699895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25516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BAE</a:t>
            </a:r>
            <a:endParaRPr lang="en" sz="933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0" name="Shape 195"/>
          <p:cNvCxnSpPr>
            <a:cxnSpLocks/>
          </p:cNvCxnSpPr>
          <p:nvPr/>
        </p:nvCxnSpPr>
        <p:spPr>
          <a:xfrm>
            <a:off x="6446548" y="3093343"/>
            <a:ext cx="240560" cy="164063"/>
          </a:xfrm>
          <a:prstGeom prst="straightConnector1">
            <a:avLst/>
          </a:prstGeom>
          <a:noFill/>
          <a:ln w="19050" cap="rnd" cmpd="sng">
            <a:solidFill>
              <a:srgbClr val="25516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2" name="Shape 189"/>
          <p:cNvSpPr/>
          <p:nvPr/>
        </p:nvSpPr>
        <p:spPr>
          <a:xfrm>
            <a:off x="6526038" y="2849117"/>
            <a:ext cx="699895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C000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tr-TR" sz="933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Türkiye</a:t>
            </a:r>
            <a:endParaRPr lang="en" sz="933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F58C4E9-C87B-4353-A45B-F155CC6D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5701" y="1000701"/>
            <a:ext cx="1697814" cy="6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7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858421" y="320823"/>
            <a:ext cx="3047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>
              <a:defRPr/>
            </a:pPr>
            <a:r>
              <a:rPr lang="tr-TR" sz="3200" b="1" dirty="0">
                <a:solidFill>
                  <a:prstClr val="black"/>
                </a:solidFill>
                <a:latin typeface="Corbel" panose="020B0503020204020204"/>
              </a:rPr>
              <a:t>Faaliyet Alanları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defRPr/>
            </a:pPr>
            <a:endParaRPr lang="tr-TR" dirty="0">
              <a:solidFill>
                <a:prstClr val="white"/>
              </a:solidFill>
              <a:latin typeface="Corbel" panose="020B0503020204020204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5756692" y="1557000"/>
          <a:ext cx="6963309" cy="468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1" name="Diagram 30"/>
          <p:cNvGraphicFramePr/>
          <p:nvPr/>
        </p:nvGraphicFramePr>
        <p:xfrm>
          <a:off x="-464340" y="1485000"/>
          <a:ext cx="7136340" cy="473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" y="260349"/>
            <a:ext cx="202226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4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1539201" y="1154333"/>
            <a:ext cx="9433601" cy="227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tr-TR" sz="6400" dirty="0">
                <a:solidFill>
                  <a:schemeClr val="bg1"/>
                </a:solidFill>
              </a:rPr>
              <a:t>BARKOSOFT ÜRÜN GAMI</a:t>
            </a:r>
            <a:endParaRPr lang="en" sz="6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7087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133" dirty="0"/>
              <a:t>BARKOSOFT ÜRÜN GAMI</a:t>
            </a:r>
            <a:endParaRPr lang="en" sz="2133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FA5AF67-DFD6-FA48-AC96-619E0069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33" y="4297278"/>
            <a:ext cx="1728000" cy="576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BEC3BC-F31E-1E45-B917-A29388F6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15" y="3429000"/>
            <a:ext cx="1728000" cy="576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A29521-82EE-A64B-ADF4-E9B6C602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1215" y="1951254"/>
            <a:ext cx="1784297" cy="57250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E9D88D6-9F38-9F4C-AEF0-B53B5B48B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83" y="2854365"/>
            <a:ext cx="1663700" cy="2159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697C29E4-039C-D34D-B52F-82C78AE85C6D}"/>
              </a:ext>
            </a:extLst>
          </p:cNvPr>
          <p:cNvSpPr txBox="1"/>
          <p:nvPr/>
        </p:nvSpPr>
        <p:spPr>
          <a:xfrm>
            <a:off x="3457333" y="1951254"/>
            <a:ext cx="418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Hesapcini</a:t>
            </a:r>
            <a:r>
              <a:rPr lang="tr-TR" sz="2400" dirty="0"/>
              <a:t> Ön Muhasebe Sistemi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09E74CC-9A3A-5644-96C7-6DF683163FB2}"/>
              </a:ext>
            </a:extLst>
          </p:cNvPr>
          <p:cNvSpPr txBox="1"/>
          <p:nvPr/>
        </p:nvSpPr>
        <p:spPr>
          <a:xfrm>
            <a:off x="3457333" y="2706763"/>
            <a:ext cx="362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MobilRut</a:t>
            </a:r>
            <a:r>
              <a:rPr lang="tr-TR" sz="2400" dirty="0"/>
              <a:t> Saha Satış Sistemi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47F01C3-5281-F743-8C03-A368FEF13215}"/>
              </a:ext>
            </a:extLst>
          </p:cNvPr>
          <p:cNvSpPr txBox="1"/>
          <p:nvPr/>
        </p:nvSpPr>
        <p:spPr>
          <a:xfrm>
            <a:off x="3424423" y="3462272"/>
            <a:ext cx="3904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BarDep</a:t>
            </a:r>
            <a:r>
              <a:rPr lang="tr-TR" sz="2400" dirty="0"/>
              <a:t> Depo Yönetim Sistemi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9735187-441F-0342-A6E4-ABE92DFBF8F7}"/>
              </a:ext>
            </a:extLst>
          </p:cNvPr>
          <p:cNvSpPr txBox="1"/>
          <p:nvPr/>
        </p:nvSpPr>
        <p:spPr>
          <a:xfrm>
            <a:off x="3378756" y="4411613"/>
            <a:ext cx="379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OtoRoute</a:t>
            </a:r>
            <a:r>
              <a:rPr lang="tr-TR" sz="2400" dirty="0"/>
              <a:t> Mobil Satış Sistemi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FA421140-0783-9F4A-BC19-0DAB4A0FF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1" y="5175202"/>
            <a:ext cx="1683872" cy="413798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4F955EBB-A5C7-E746-A29E-42CF0EDD5CB8}"/>
              </a:ext>
            </a:extLst>
          </p:cNvPr>
          <p:cNvSpPr txBox="1"/>
          <p:nvPr/>
        </p:nvSpPr>
        <p:spPr>
          <a:xfrm>
            <a:off x="3457333" y="5064365"/>
            <a:ext cx="4926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Kesimhane/ Sürü Takip Otomasyonları</a:t>
            </a:r>
          </a:p>
        </p:txBody>
      </p:sp>
    </p:spTree>
    <p:extLst>
      <p:ext uri="{BB962C8B-B14F-4D97-AF65-F5344CB8AC3E}">
        <p14:creationId xmlns:p14="http://schemas.microsoft.com/office/powerpoint/2010/main" val="391184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416000" y="3364738"/>
            <a:ext cx="9508400" cy="510945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3200" dirty="0">
                <a:solidFill>
                  <a:srgbClr val="00BEF2"/>
                </a:solidFill>
              </a:rPr>
              <a:t>10+ farklı ülkede kullanıcı</a:t>
            </a:r>
            <a:endParaRPr lang="en" sz="3200" dirty="0">
              <a:solidFill>
                <a:srgbClr val="00BEF2"/>
              </a:solidFill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2071601" y="2674574"/>
            <a:ext cx="8532000" cy="385372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/>
            <a:r>
              <a:rPr lang="tr-TR" sz="2400" dirty="0"/>
              <a:t>Kazakistan, Azerbaycan, KKTC, Belçika, Almanya Dubai, Katar .....</a:t>
            </a:r>
            <a:endParaRPr lang="en" sz="2400" dirty="0"/>
          </a:p>
        </p:txBody>
      </p:sp>
      <p:sp>
        <p:nvSpPr>
          <p:cNvPr id="210" name="Shape 210"/>
          <p:cNvSpPr txBox="1">
            <a:spLocks noGrp="1"/>
          </p:cNvSpPr>
          <p:nvPr>
            <p:ph type="ctrTitle" idx="4294967295"/>
          </p:nvPr>
        </p:nvSpPr>
        <p:spPr>
          <a:xfrm>
            <a:off x="7176000" y="5062351"/>
            <a:ext cx="3240000" cy="832168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4800" dirty="0">
                <a:solidFill>
                  <a:srgbClr val="00BEF2"/>
                </a:solidFill>
              </a:rPr>
              <a:t>4.6 / 5.00</a:t>
            </a:r>
            <a:endParaRPr lang="en" sz="4800" dirty="0">
              <a:solidFill>
                <a:srgbClr val="00BEF2"/>
              </a:solidFill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ubTitle" idx="4294967295"/>
          </p:nvPr>
        </p:nvSpPr>
        <p:spPr>
          <a:xfrm>
            <a:off x="7675136" y="4557147"/>
            <a:ext cx="2424000" cy="56428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tr-TR" sz="2400" dirty="0"/>
              <a:t>Beğeni oranı</a:t>
            </a:r>
            <a:endParaRPr lang="en" sz="2400" dirty="0"/>
          </a:p>
        </p:txBody>
      </p:sp>
      <p:sp>
        <p:nvSpPr>
          <p:cNvPr id="212" name="Shape 212"/>
          <p:cNvSpPr txBox="1">
            <a:spLocks noGrp="1"/>
          </p:cNvSpPr>
          <p:nvPr>
            <p:ph type="ctrTitle" idx="4294967295"/>
          </p:nvPr>
        </p:nvSpPr>
        <p:spPr>
          <a:xfrm>
            <a:off x="1560000" y="5224352"/>
            <a:ext cx="2591999" cy="723946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4800" dirty="0">
                <a:solidFill>
                  <a:srgbClr val="00BEF2"/>
                </a:solidFill>
              </a:rPr>
              <a:t>7.000 +</a:t>
            </a:r>
            <a:endParaRPr lang="en" sz="4800" dirty="0">
              <a:solidFill>
                <a:srgbClr val="00BEF2"/>
              </a:solidFill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subTitle" idx="4294967295"/>
          </p:nvPr>
        </p:nvSpPr>
        <p:spPr>
          <a:xfrm>
            <a:off x="1781884" y="4463311"/>
            <a:ext cx="1992000" cy="617538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tr-TR" sz="2400" dirty="0"/>
              <a:t>Kullanıcı</a:t>
            </a:r>
            <a:endParaRPr lang="en" sz="2400" dirty="0"/>
          </a:p>
        </p:txBody>
      </p:sp>
      <p:grpSp>
        <p:nvGrpSpPr>
          <p:cNvPr id="9" name="Shape 444"/>
          <p:cNvGrpSpPr/>
          <p:nvPr/>
        </p:nvGrpSpPr>
        <p:grpSpPr>
          <a:xfrm>
            <a:off x="2634871" y="3469418"/>
            <a:ext cx="378076" cy="914756"/>
            <a:chOff x="3386850" y="2264625"/>
            <a:chExt cx="203950" cy="509250"/>
          </a:xfrm>
          <a:solidFill>
            <a:schemeClr val="accent1"/>
          </a:solidFill>
        </p:grpSpPr>
        <p:sp>
          <p:nvSpPr>
            <p:cNvPr id="10" name="Shape 44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Shape 44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" name="Shape 454"/>
          <p:cNvGrpSpPr/>
          <p:nvPr/>
        </p:nvGrpSpPr>
        <p:grpSpPr>
          <a:xfrm>
            <a:off x="8497752" y="3720980"/>
            <a:ext cx="778768" cy="697585"/>
            <a:chOff x="5975075" y="2327500"/>
            <a:chExt cx="420100" cy="388350"/>
          </a:xfrm>
          <a:solidFill>
            <a:schemeClr val="accent1"/>
          </a:solidFill>
        </p:grpSpPr>
        <p:sp>
          <p:nvSpPr>
            <p:cNvPr id="13" name="Shape 45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Shape 45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" name="Shape 518"/>
          <p:cNvSpPr/>
          <p:nvPr/>
        </p:nvSpPr>
        <p:spPr>
          <a:xfrm>
            <a:off x="5661337" y="1772961"/>
            <a:ext cx="869325" cy="842321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Shape 219">
            <a:extLst>
              <a:ext uri="{FF2B5EF4-FFF2-40B4-BE49-F238E27FC236}">
                <a16:creationId xmlns:a16="http://schemas.microsoft.com/office/drawing/2014/main" id="{26CCD4E2-4CF8-4D21-812E-F050C2C773D1}"/>
              </a:ext>
            </a:extLst>
          </p:cNvPr>
          <p:cNvSpPr txBox="1">
            <a:spLocks/>
          </p:cNvSpPr>
          <p:nvPr/>
        </p:nvSpPr>
        <p:spPr>
          <a:xfrm>
            <a:off x="984000" y="966449"/>
            <a:ext cx="10224000" cy="624051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KULLANICILAR</a:t>
            </a:r>
            <a:endParaRPr lang="e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6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36000" y="1197001"/>
            <a:ext cx="288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+mj-lt"/>
              </a:rPr>
              <a:t>Referanslarımızdan Bazıları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" y="260349"/>
            <a:ext cx="2022269" cy="792000"/>
          </a:xfrm>
          <a:prstGeom prst="rect">
            <a:avLst/>
          </a:prstGeom>
        </p:spPr>
      </p:pic>
      <p:pic>
        <p:nvPicPr>
          <p:cNvPr id="3" name="Resim 2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8448" r="4010" b="6514"/>
          <a:stretch/>
        </p:blipFill>
        <p:spPr>
          <a:xfrm>
            <a:off x="3420000" y="45001"/>
            <a:ext cx="6192000" cy="6635699"/>
          </a:xfrm>
          <a:prstGeom prst="rect">
            <a:avLst/>
          </a:prstGeom>
          <a:blipFill dpi="0"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06257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36000" y="1197001"/>
            <a:ext cx="288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+mj-lt"/>
              </a:rPr>
              <a:t>Referanslarımızdan Bazıları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" y="260349"/>
            <a:ext cx="2022269" cy="792000"/>
          </a:xfrm>
          <a:prstGeom prst="rect">
            <a:avLst/>
          </a:prstGeom>
        </p:spPr>
      </p:pic>
      <p:pic>
        <p:nvPicPr>
          <p:cNvPr id="2" name="Resim 1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8309" r="4012" b="6366"/>
          <a:stretch/>
        </p:blipFill>
        <p:spPr>
          <a:xfrm>
            <a:off x="3420000" y="46800"/>
            <a:ext cx="6192000" cy="6634800"/>
          </a:xfrm>
          <a:prstGeom prst="rect">
            <a:avLst/>
          </a:prstGeom>
          <a:blipFill>
            <a:blip r:embed="rId4">
              <a:alphaModFix amt="15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163756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36000" y="1197001"/>
            <a:ext cx="288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+mj-lt"/>
              </a:rPr>
              <a:t>Referanslarımızdan Bazıları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" y="260349"/>
            <a:ext cx="2022269" cy="792000"/>
          </a:xfrm>
          <a:prstGeom prst="rect">
            <a:avLst/>
          </a:prstGeom>
        </p:spPr>
      </p:pic>
      <p:pic>
        <p:nvPicPr>
          <p:cNvPr id="3" name="Resim 2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8463" r="4011" b="6527"/>
          <a:stretch/>
        </p:blipFill>
        <p:spPr>
          <a:xfrm>
            <a:off x="3648000" y="754200"/>
            <a:ext cx="6192000" cy="6634800"/>
          </a:xfrm>
          <a:prstGeom prst="rect">
            <a:avLst/>
          </a:prstGeom>
          <a:blipFill>
            <a:blip r:embed="rId5">
              <a:alphaModFix amt="15000"/>
            </a:blip>
            <a:stretch>
              <a:fillRect/>
            </a:stretch>
          </a:blipFill>
        </p:spPr>
      </p:pic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254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9695" y="1468231"/>
            <a:ext cx="10471085" cy="4529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Teşekkürler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695" y="887808"/>
            <a:ext cx="4537940" cy="17791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643E68-8F31-2B45-B7C7-9B88FDEFA9C1}"/>
              </a:ext>
            </a:extLst>
          </p:cNvPr>
          <p:cNvSpPr txBox="1">
            <a:spLocks/>
          </p:cNvSpPr>
          <p:nvPr/>
        </p:nvSpPr>
        <p:spPr>
          <a:xfrm>
            <a:off x="2207439" y="2667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600" b="1" dirty="0">
                <a:solidFill>
                  <a:schemeClr val="accent6">
                    <a:lumMod val="50000"/>
                  </a:schemeClr>
                </a:solidFill>
              </a:rPr>
              <a:t>TEŞEKKÜRLER...</a:t>
            </a:r>
            <a:endParaRPr lang="en-US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504FC69B-A37B-774F-9C62-2AC843054007}"/>
              </a:ext>
            </a:extLst>
          </p:cNvPr>
          <p:cNvSpPr/>
          <p:nvPr/>
        </p:nvSpPr>
        <p:spPr>
          <a:xfrm>
            <a:off x="3608051" y="4317452"/>
            <a:ext cx="5786479" cy="16430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3200" b="1" dirty="0">
                <a:solidFill>
                  <a:prstClr val="black"/>
                </a:solidFill>
                <a:latin typeface="Calibri"/>
              </a:rPr>
              <a:t>bilgi@barkosoft.com.tr</a:t>
            </a:r>
          </a:p>
          <a:p>
            <a:pPr algn="ctr">
              <a:defRPr/>
            </a:pPr>
            <a:r>
              <a:rPr lang="tr-TR" sz="3200" b="1" dirty="0">
                <a:solidFill>
                  <a:prstClr val="black"/>
                </a:solidFill>
                <a:latin typeface="Calibri"/>
              </a:rPr>
              <a:t>0324 324 21 11</a:t>
            </a:r>
          </a:p>
          <a:p>
            <a:pPr algn="ctr">
              <a:defRPr/>
            </a:pPr>
            <a:r>
              <a:rPr lang="tr-TR" sz="3200" b="1" dirty="0">
                <a:solidFill>
                  <a:prstClr val="black"/>
                </a:solidFill>
                <a:latin typeface="Calibri"/>
              </a:rPr>
              <a:t>www.barkosoft.com.tr</a:t>
            </a:r>
            <a:endParaRPr lang="tr-TR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5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6218777"/>
              </p:ext>
            </p:extLst>
          </p:nvPr>
        </p:nvGraphicFramePr>
        <p:xfrm>
          <a:off x="407989" y="2781000"/>
          <a:ext cx="11376025" cy="259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sp>
        <p:nvSpPr>
          <p:cNvPr id="9" name="Rectangle 8"/>
          <p:cNvSpPr/>
          <p:nvPr/>
        </p:nvSpPr>
        <p:spPr>
          <a:xfrm>
            <a:off x="9048001" y="2022806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7200" dirty="0">
                <a:solidFill>
                  <a:srgbClr val="333333"/>
                </a:solidFill>
                <a:latin typeface="FontAwesome" pitchFamily="2" charset="0"/>
              </a:rPr>
              <a:t></a:t>
            </a:r>
            <a:endParaRPr lang="tr-TR" sz="7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B38F159-2FA2-447D-96CC-4343DC529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73" y="2201941"/>
            <a:ext cx="774000" cy="774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C3FB09F-B0AC-427A-AAD6-EE4813D131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" b="9315"/>
          <a:stretch/>
        </p:blipFill>
        <p:spPr>
          <a:xfrm>
            <a:off x="8769451" y="1925360"/>
            <a:ext cx="1265933" cy="132716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F23C238-A055-45E0-9A67-920B557483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01" y="2349000"/>
            <a:ext cx="1838433" cy="720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FE57F646-4D68-3D47-A784-DECB8CB1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Tarihçe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695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8762977"/>
              </p:ext>
            </p:extLst>
          </p:nvPr>
        </p:nvGraphicFramePr>
        <p:xfrm>
          <a:off x="407989" y="2781000"/>
          <a:ext cx="11376025" cy="259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EFC1F7-5BE1-4E85-B181-E1216FCD8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73" y="2349000"/>
            <a:ext cx="1414848" cy="86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2A1C43-A7D5-4688-974F-885B024D8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4000" y="2546260"/>
            <a:ext cx="1777779" cy="576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1093E16-0A5C-45EE-8637-067FFFE244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16" y="2779992"/>
            <a:ext cx="1332000" cy="34226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D01B255-0264-ED46-876C-A9D10239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Tarihçe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173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88074622"/>
              </p:ext>
            </p:extLst>
          </p:nvPr>
        </p:nvGraphicFramePr>
        <p:xfrm>
          <a:off x="2340520" y="1845001"/>
          <a:ext cx="7283480" cy="410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43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741000"/>
            <a:ext cx="12192000" cy="1327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66895179"/>
              </p:ext>
            </p:extLst>
          </p:nvPr>
        </p:nvGraphicFramePr>
        <p:xfrm>
          <a:off x="2340520" y="1845001"/>
          <a:ext cx="7139480" cy="410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128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05429" y="864563"/>
            <a:ext cx="9508400" cy="895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tr-TR" sz="2400" dirty="0"/>
              <a:t>PROE BİTİRME BELGESİ</a:t>
            </a:r>
            <a:r>
              <a:rPr lang="tr-TR" dirty="0"/>
              <a:t>	</a:t>
            </a:r>
            <a:endParaRPr lang="en-US"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5016000" y="1986057"/>
            <a:ext cx="5914457" cy="3674943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tr-TR" sz="2133" dirty="0">
                <a:latin typeface="+mj-lt"/>
              </a:rPr>
              <a:t>Bilim Sanayi Teknoloji Bakanlığı tarafından </a:t>
            </a:r>
            <a:r>
              <a:rPr lang="tr-TR" sz="2133" b="1" dirty="0">
                <a:latin typeface="+mj-lt"/>
              </a:rPr>
              <a:t>kamu </a:t>
            </a:r>
          </a:p>
          <a:p>
            <a:pPr lvl="0">
              <a:buNone/>
            </a:pPr>
            <a:r>
              <a:rPr lang="tr-TR" sz="2133" b="1" dirty="0">
                <a:latin typeface="+mj-lt"/>
              </a:rPr>
              <a:t>alımlarında iş bitirme belgesi yerine geçen p</a:t>
            </a:r>
            <a:r>
              <a:rPr lang="tr-TR" sz="2133" dirty="0">
                <a:latin typeface="+mj-lt"/>
              </a:rPr>
              <a:t>roje </a:t>
            </a:r>
          </a:p>
          <a:p>
            <a:pPr lvl="0">
              <a:buNone/>
            </a:pPr>
            <a:r>
              <a:rPr lang="tr-TR" sz="2133" dirty="0">
                <a:latin typeface="+mj-lt"/>
              </a:rPr>
              <a:t>bitirme belgesi verilmiştir. </a:t>
            </a:r>
            <a:r>
              <a:rPr lang="tr-TR" sz="2133" b="1" dirty="0">
                <a:latin typeface="+mj-lt"/>
              </a:rPr>
              <a:t>7 ürünümüz </a:t>
            </a:r>
            <a:r>
              <a:rPr lang="tr-TR" sz="2133" dirty="0">
                <a:latin typeface="+mj-lt"/>
              </a:rPr>
              <a:t>için belgemiz </a:t>
            </a:r>
          </a:p>
          <a:p>
            <a:pPr lvl="0">
              <a:buNone/>
            </a:pPr>
            <a:r>
              <a:rPr lang="tr-TR" sz="2133" dirty="0">
                <a:latin typeface="+mj-lt"/>
              </a:rPr>
              <a:t>bulunmaktadır.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197" y="1836235"/>
            <a:ext cx="3618591" cy="51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7121</TotalTime>
  <Words>974</Words>
  <Application>Microsoft Macintosh PowerPoint</Application>
  <PresentationFormat>Geniş ekran</PresentationFormat>
  <Paragraphs>241</Paragraphs>
  <Slides>47</Slides>
  <Notes>46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9" baseType="lpstr">
      <vt:lpstr>Arial</vt:lpstr>
      <vt:lpstr>Arial Rounded MT Bold</vt:lpstr>
      <vt:lpstr>Calibri</vt:lpstr>
      <vt:lpstr>Calibri Light</vt:lpstr>
      <vt:lpstr>Century Gothic</vt:lpstr>
      <vt:lpstr>Corbel</vt:lpstr>
      <vt:lpstr>FontAwesome</vt:lpstr>
      <vt:lpstr>Montserrat</vt:lpstr>
      <vt:lpstr>roboto</vt:lpstr>
      <vt:lpstr>Source Sans Pro</vt:lpstr>
      <vt:lpstr>Wingdings 3</vt:lpstr>
      <vt:lpstr>Office Teması</vt:lpstr>
      <vt:lpstr>BARKOSOFT Software Solutions </vt:lpstr>
      <vt:lpstr>BARKOSOFT</vt:lpstr>
      <vt:lpstr>PowerPoint Sunusu</vt:lpstr>
      <vt:lpstr>BARKOSOFT ÇÖZÜMLERİNİ KULLANAN ÜLKELER.</vt:lpstr>
      <vt:lpstr>Tarihçe</vt:lpstr>
      <vt:lpstr>Tarihçe</vt:lpstr>
      <vt:lpstr>PowerPoint Sunusu</vt:lpstr>
      <vt:lpstr>PowerPoint Sunusu</vt:lpstr>
      <vt:lpstr>PROE BİTİRME BELGESİ </vt:lpstr>
      <vt:lpstr>TELİF HAKLARI</vt:lpstr>
      <vt:lpstr>MARKA TESCİL</vt:lpstr>
      <vt:lpstr>ENDÜSTRİYEL TASARIM TESCİL</vt:lpstr>
      <vt:lpstr>Kurucu Ortaklar</vt:lpstr>
      <vt:lpstr>Yazılım Geliştirme Ekibi</vt:lpstr>
      <vt:lpstr>Destek Ekibi</vt:lpstr>
      <vt:lpstr>Satış Pazarlama Muhasebe Ekibi</vt:lpstr>
      <vt:lpstr>PowerPoint Sunusu</vt:lpstr>
      <vt:lpstr>Global Pazar Payı</vt:lpstr>
      <vt:lpstr>PowerPoint Sunusu</vt:lpstr>
      <vt:lpstr>TAYLAND B2B GÖRÜŞMELERİ</vt:lpstr>
      <vt:lpstr>GITEX TEKNOLOJİ HAFTASI (2016-2017-2018-2019 KATILIM)</vt:lpstr>
      <vt:lpstr>2017 DUBAI GÖRÜŞMELERİ</vt:lpstr>
      <vt:lpstr>KIBRIS B2B GÖRÜŞMELERİ</vt:lpstr>
      <vt:lpstr>TEKNOLOJİ GELİŞTİRME BÖLGERİ ZİRVESİ</vt:lpstr>
      <vt:lpstr>G. KORE ZİYARETİ</vt:lpstr>
      <vt:lpstr>JAPAN IT WEEK 2018 KATILIM</vt:lpstr>
      <vt:lpstr>2018 - 2019 EXPO TURKEY BY QATAR</vt:lpstr>
      <vt:lpstr>2018 EXPO TURKEY BY QATAR</vt:lpstr>
      <vt:lpstr>2018 EXPO TURKEY BY QATAR</vt:lpstr>
      <vt:lpstr>CNN TÜRK ANAHABER</vt:lpstr>
      <vt:lpstr>ARGE KAMPÜS PROJESİ</vt:lpstr>
      <vt:lpstr>TESİS ÖZELLİKLERİ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BARKOSOFT ÜRÜN GAMI</vt:lpstr>
      <vt:lpstr>10+ farklı ülkede kullanıcı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byBilgehan</dc:creator>
  <cp:lastModifiedBy>1150</cp:lastModifiedBy>
  <cp:revision>520</cp:revision>
  <dcterms:created xsi:type="dcterms:W3CDTF">2012-01-31T17:04:25Z</dcterms:created>
  <dcterms:modified xsi:type="dcterms:W3CDTF">2021-08-11T11:59:22Z</dcterms:modified>
</cp:coreProperties>
</file>